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8BDF43-49ED-47E1-917E-2B8FC55195C6}" v="17" dt="2025-10-02T13:48:50.616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2" d="100"/>
          <a:sy n="132" d="100"/>
        </p:scale>
        <p:origin x="132" y="22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rdan Powers" userId="78943929-2f32-4b53-92d9-bea8841f33be" providerId="ADAL" clId="{96C40026-1B50-4B8C-BA77-85EBF0E1B906}"/>
    <pc:docChg chg="undo custSel modSld">
      <pc:chgData name="Jordan Powers" userId="78943929-2f32-4b53-92d9-bea8841f33be" providerId="ADAL" clId="{96C40026-1B50-4B8C-BA77-85EBF0E1B906}" dt="2025-10-02T13:49:21.640" v="412" actId="1076"/>
      <pc:docMkLst>
        <pc:docMk/>
      </pc:docMkLst>
      <pc:sldChg chg="modSp mod">
        <pc:chgData name="Jordan Powers" userId="78943929-2f32-4b53-92d9-bea8841f33be" providerId="ADAL" clId="{96C40026-1B50-4B8C-BA77-85EBF0E1B906}" dt="2025-09-30T16:47:54.660" v="153" actId="113"/>
        <pc:sldMkLst>
          <pc:docMk/>
          <pc:sldMk cId="0" sldId="257"/>
        </pc:sldMkLst>
        <pc:spChg chg="mod">
          <ac:chgData name="Jordan Powers" userId="78943929-2f32-4b53-92d9-bea8841f33be" providerId="ADAL" clId="{96C40026-1B50-4B8C-BA77-85EBF0E1B906}" dt="2025-09-30T16:47:54.660" v="153" actId="113"/>
          <ac:spMkLst>
            <pc:docMk/>
            <pc:sldMk cId="0" sldId="257"/>
            <ac:spMk id="4" creationId="{00000000-0000-0000-0000-000000000000}"/>
          </ac:spMkLst>
        </pc:spChg>
        <pc:spChg chg="mod">
          <ac:chgData name="Jordan Powers" userId="78943929-2f32-4b53-92d9-bea8841f33be" providerId="ADAL" clId="{96C40026-1B50-4B8C-BA77-85EBF0E1B906}" dt="2025-09-30T16:47:43.612" v="152" actId="1076"/>
          <ac:spMkLst>
            <pc:docMk/>
            <pc:sldMk cId="0" sldId="257"/>
            <ac:spMk id="5" creationId="{00000000-0000-0000-0000-000000000000}"/>
          </ac:spMkLst>
        </pc:spChg>
      </pc:sldChg>
      <pc:sldChg chg="delSp modSp mod">
        <pc:chgData name="Jordan Powers" userId="78943929-2f32-4b53-92d9-bea8841f33be" providerId="ADAL" clId="{96C40026-1B50-4B8C-BA77-85EBF0E1B906}" dt="2025-10-02T13:49:21.640" v="412" actId="1076"/>
        <pc:sldMkLst>
          <pc:docMk/>
          <pc:sldMk cId="0" sldId="258"/>
        </pc:sldMkLst>
        <pc:spChg chg="mod">
          <ac:chgData name="Jordan Powers" userId="78943929-2f32-4b53-92d9-bea8841f33be" providerId="ADAL" clId="{96C40026-1B50-4B8C-BA77-85EBF0E1B906}" dt="2025-09-30T16:55:14.844" v="190" actId="1035"/>
          <ac:spMkLst>
            <pc:docMk/>
            <pc:sldMk cId="0" sldId="258"/>
            <ac:spMk id="9" creationId="{00000000-0000-0000-0000-000000000000}"/>
          </ac:spMkLst>
        </pc:spChg>
        <pc:spChg chg="del mod">
          <ac:chgData name="Jordan Powers" userId="78943929-2f32-4b53-92d9-bea8841f33be" providerId="ADAL" clId="{96C40026-1B50-4B8C-BA77-85EBF0E1B906}" dt="2025-10-01T14:11:39.397" v="196" actId="478"/>
          <ac:spMkLst>
            <pc:docMk/>
            <pc:sldMk cId="0" sldId="258"/>
            <ac:spMk id="12" creationId="{00000000-0000-0000-0000-000000000000}"/>
          </ac:spMkLst>
        </pc:spChg>
        <pc:spChg chg="mod">
          <ac:chgData name="Jordan Powers" userId="78943929-2f32-4b53-92d9-bea8841f33be" providerId="ADAL" clId="{96C40026-1B50-4B8C-BA77-85EBF0E1B906}" dt="2025-10-02T13:49:16.424" v="411" actId="20577"/>
          <ac:spMkLst>
            <pc:docMk/>
            <pc:sldMk cId="0" sldId="258"/>
            <ac:spMk id="13" creationId="{00000000-0000-0000-0000-000000000000}"/>
          </ac:spMkLst>
        </pc:spChg>
        <pc:spChg chg="mod">
          <ac:chgData name="Jordan Powers" userId="78943929-2f32-4b53-92d9-bea8841f33be" providerId="ADAL" clId="{96C40026-1B50-4B8C-BA77-85EBF0E1B906}" dt="2025-10-02T13:49:21.640" v="412" actId="1076"/>
          <ac:spMkLst>
            <pc:docMk/>
            <pc:sldMk cId="0" sldId="258"/>
            <ac:spMk id="14" creationId="{00000000-0000-0000-0000-000000000000}"/>
          </ac:spMkLst>
        </pc:spChg>
        <pc:spChg chg="mod">
          <ac:chgData name="Jordan Powers" userId="78943929-2f32-4b53-92d9-bea8841f33be" providerId="ADAL" clId="{96C40026-1B50-4B8C-BA77-85EBF0E1B906}" dt="2025-09-30T16:55:22.528" v="194" actId="20577"/>
          <ac:spMkLst>
            <pc:docMk/>
            <pc:sldMk cId="0" sldId="258"/>
            <ac:spMk id="19" creationId="{00000000-0000-0000-0000-000000000000}"/>
          </ac:spMkLst>
        </pc:spChg>
      </pc:sldChg>
      <pc:sldChg chg="modSp mod">
        <pc:chgData name="Jordan Powers" userId="78943929-2f32-4b53-92d9-bea8841f33be" providerId="ADAL" clId="{96C40026-1B50-4B8C-BA77-85EBF0E1B906}" dt="2025-10-02T13:48:21.716" v="404" actId="20577"/>
        <pc:sldMkLst>
          <pc:docMk/>
          <pc:sldMk cId="0" sldId="259"/>
        </pc:sldMkLst>
        <pc:spChg chg="mod">
          <ac:chgData name="Jordan Powers" userId="78943929-2f32-4b53-92d9-bea8841f33be" providerId="ADAL" clId="{96C40026-1B50-4B8C-BA77-85EBF0E1B906}" dt="2025-10-01T14:16:08.325" v="247" actId="14100"/>
          <ac:spMkLst>
            <pc:docMk/>
            <pc:sldMk cId="0" sldId="259"/>
            <ac:spMk id="2" creationId="{00000000-0000-0000-0000-000000000000}"/>
          </ac:spMkLst>
        </pc:spChg>
        <pc:spChg chg="mod">
          <ac:chgData name="Jordan Powers" userId="78943929-2f32-4b53-92d9-bea8841f33be" providerId="ADAL" clId="{96C40026-1B50-4B8C-BA77-85EBF0E1B906}" dt="2025-10-02T13:48:21.716" v="404" actId="20577"/>
          <ac:spMkLst>
            <pc:docMk/>
            <pc:sldMk cId="0" sldId="259"/>
            <ac:spMk id="20" creationId="{00000000-0000-0000-0000-000000000000}"/>
          </ac:spMkLst>
        </pc:spChg>
        <pc:spChg chg="mod">
          <ac:chgData name="Jordan Powers" userId="78943929-2f32-4b53-92d9-bea8841f33be" providerId="ADAL" clId="{96C40026-1B50-4B8C-BA77-85EBF0E1B906}" dt="2025-10-01T14:16:15.215" v="249" actId="113"/>
          <ac:spMkLst>
            <pc:docMk/>
            <pc:sldMk cId="0" sldId="259"/>
            <ac:spMk id="26" creationId="{00000000-0000-0000-0000-000000000000}"/>
          </ac:spMkLst>
        </pc:spChg>
      </pc:sldChg>
      <pc:sldChg chg="modSp mod">
        <pc:chgData name="Jordan Powers" userId="78943929-2f32-4b53-92d9-bea8841f33be" providerId="ADAL" clId="{96C40026-1B50-4B8C-BA77-85EBF0E1B906}" dt="2025-10-01T14:19:37.510" v="291" actId="1076"/>
        <pc:sldMkLst>
          <pc:docMk/>
          <pc:sldMk cId="0" sldId="261"/>
        </pc:sldMkLst>
        <pc:spChg chg="mod">
          <ac:chgData name="Jordan Powers" userId="78943929-2f32-4b53-92d9-bea8841f33be" providerId="ADAL" clId="{96C40026-1B50-4B8C-BA77-85EBF0E1B906}" dt="2025-10-01T14:19:37.510" v="291" actId="1076"/>
          <ac:spMkLst>
            <pc:docMk/>
            <pc:sldMk cId="0" sldId="261"/>
            <ac:spMk id="5" creationId="{00000000-0000-0000-0000-000000000000}"/>
          </ac:spMkLst>
        </pc:spChg>
      </pc:sldChg>
      <pc:sldChg chg="modSp mod">
        <pc:chgData name="Jordan Powers" userId="78943929-2f32-4b53-92d9-bea8841f33be" providerId="ADAL" clId="{96C40026-1B50-4B8C-BA77-85EBF0E1B906}" dt="2025-10-01T14:24:28.098" v="321" actId="20577"/>
        <pc:sldMkLst>
          <pc:docMk/>
          <pc:sldMk cId="0" sldId="262"/>
        </pc:sldMkLst>
        <pc:spChg chg="mod">
          <ac:chgData name="Jordan Powers" userId="78943929-2f32-4b53-92d9-bea8841f33be" providerId="ADAL" clId="{96C40026-1B50-4B8C-BA77-85EBF0E1B906}" dt="2025-10-01T14:24:28.098" v="321" actId="20577"/>
          <ac:spMkLst>
            <pc:docMk/>
            <pc:sldMk cId="0" sldId="262"/>
            <ac:spMk id="4" creationId="{00000000-0000-0000-0000-000000000000}"/>
          </ac:spMkLst>
        </pc:spChg>
      </pc:sldChg>
      <pc:sldChg chg="modSp mod">
        <pc:chgData name="Jordan Powers" userId="78943929-2f32-4b53-92d9-bea8841f33be" providerId="ADAL" clId="{96C40026-1B50-4B8C-BA77-85EBF0E1B906}" dt="2025-10-02T13:48:50.607" v="407"/>
        <pc:sldMkLst>
          <pc:docMk/>
          <pc:sldMk cId="0" sldId="264"/>
        </pc:sldMkLst>
        <pc:spChg chg="mod">
          <ac:chgData name="Jordan Powers" userId="78943929-2f32-4b53-92d9-bea8841f33be" providerId="ADAL" clId="{96C40026-1B50-4B8C-BA77-85EBF0E1B906}" dt="2025-10-02T13:48:40.177" v="405"/>
          <ac:spMkLst>
            <pc:docMk/>
            <pc:sldMk cId="0" sldId="264"/>
            <ac:spMk id="4" creationId="{00000000-0000-0000-0000-000000000000}"/>
          </ac:spMkLst>
        </pc:spChg>
        <pc:spChg chg="mod">
          <ac:chgData name="Jordan Powers" userId="78943929-2f32-4b53-92d9-bea8841f33be" providerId="ADAL" clId="{96C40026-1B50-4B8C-BA77-85EBF0E1B906}" dt="2025-10-02T13:48:50.607" v="407"/>
          <ac:spMkLst>
            <pc:docMk/>
            <pc:sldMk cId="0" sldId="264"/>
            <ac:spMk id="5" creationId="{00000000-0000-0000-0000-000000000000}"/>
          </ac:spMkLst>
        </pc:spChg>
      </pc:sldChg>
      <pc:sldChg chg="addSp delSp modSp mod">
        <pc:chgData name="Jordan Powers" userId="78943929-2f32-4b53-92d9-bea8841f33be" providerId="ADAL" clId="{96C40026-1B50-4B8C-BA77-85EBF0E1B906}" dt="2025-10-01T14:26:31.962" v="336" actId="1076"/>
        <pc:sldMkLst>
          <pc:docMk/>
          <pc:sldMk cId="0" sldId="267"/>
        </pc:sldMkLst>
        <pc:picChg chg="del">
          <ac:chgData name="Jordan Powers" userId="78943929-2f32-4b53-92d9-bea8841f33be" providerId="ADAL" clId="{96C40026-1B50-4B8C-BA77-85EBF0E1B906}" dt="2025-10-01T14:26:23.126" v="331" actId="478"/>
          <ac:picMkLst>
            <pc:docMk/>
            <pc:sldMk cId="0" sldId="267"/>
            <ac:picMk id="10" creationId="{00000000-0000-0000-0000-000000000000}"/>
          </ac:picMkLst>
        </pc:picChg>
        <pc:picChg chg="add mod">
          <ac:chgData name="Jordan Powers" userId="78943929-2f32-4b53-92d9-bea8841f33be" providerId="ADAL" clId="{96C40026-1B50-4B8C-BA77-85EBF0E1B906}" dt="2025-10-01T14:26:00.402" v="325" actId="1076"/>
          <ac:picMkLst>
            <pc:docMk/>
            <pc:sldMk cId="0" sldId="267"/>
            <ac:picMk id="15" creationId="{CC663827-3E30-88D8-695A-B90ADE5422FD}"/>
          </ac:picMkLst>
        </pc:picChg>
        <pc:picChg chg="add del">
          <ac:chgData name="Jordan Powers" userId="78943929-2f32-4b53-92d9-bea8841f33be" providerId="ADAL" clId="{96C40026-1B50-4B8C-BA77-85EBF0E1B906}" dt="2025-10-01T14:26:09.234" v="327" actId="478"/>
          <ac:picMkLst>
            <pc:docMk/>
            <pc:sldMk cId="0" sldId="267"/>
            <ac:picMk id="17" creationId="{9C7BA8E7-1303-DCAA-D481-07988CD3A08A}"/>
          </ac:picMkLst>
        </pc:picChg>
        <pc:picChg chg="add mod">
          <ac:chgData name="Jordan Powers" userId="78943929-2f32-4b53-92d9-bea8841f33be" providerId="ADAL" clId="{96C40026-1B50-4B8C-BA77-85EBF0E1B906}" dt="2025-10-01T14:26:15.177" v="330" actId="1076"/>
          <ac:picMkLst>
            <pc:docMk/>
            <pc:sldMk cId="0" sldId="267"/>
            <ac:picMk id="19" creationId="{7EEA87DF-B4DC-25D6-593D-DB6385C18A90}"/>
          </ac:picMkLst>
        </pc:picChg>
        <pc:picChg chg="add mod">
          <ac:chgData name="Jordan Powers" userId="78943929-2f32-4b53-92d9-bea8841f33be" providerId="ADAL" clId="{96C40026-1B50-4B8C-BA77-85EBF0E1B906}" dt="2025-10-01T14:26:31.962" v="336" actId="1076"/>
          <ac:picMkLst>
            <pc:docMk/>
            <pc:sldMk cId="0" sldId="267"/>
            <ac:picMk id="21" creationId="{92418CD6-7C26-F002-DAB4-4D1F76CB511E}"/>
          </ac:picMkLst>
        </pc:picChg>
      </pc:sldChg>
      <pc:sldChg chg="addSp delSp modSp mod">
        <pc:chgData name="Jordan Powers" userId="78943929-2f32-4b53-92d9-bea8841f33be" providerId="ADAL" clId="{96C40026-1B50-4B8C-BA77-85EBF0E1B906}" dt="2025-10-01T14:27:10.714" v="344" actId="1076"/>
        <pc:sldMkLst>
          <pc:docMk/>
          <pc:sldMk cId="0" sldId="268"/>
        </pc:sldMkLst>
        <pc:picChg chg="del">
          <ac:chgData name="Jordan Powers" userId="78943929-2f32-4b53-92d9-bea8841f33be" providerId="ADAL" clId="{96C40026-1B50-4B8C-BA77-85EBF0E1B906}" dt="2025-10-01T14:26:51.647" v="337" actId="478"/>
          <ac:picMkLst>
            <pc:docMk/>
            <pc:sldMk cId="0" sldId="268"/>
            <ac:picMk id="8" creationId="{00000000-0000-0000-0000-000000000000}"/>
          </ac:picMkLst>
        </pc:picChg>
        <pc:picChg chg="add mod">
          <ac:chgData name="Jordan Powers" userId="78943929-2f32-4b53-92d9-bea8841f33be" providerId="ADAL" clId="{96C40026-1B50-4B8C-BA77-85EBF0E1B906}" dt="2025-10-01T14:26:56.043" v="340" actId="1076"/>
          <ac:picMkLst>
            <pc:docMk/>
            <pc:sldMk cId="0" sldId="268"/>
            <ac:picMk id="12" creationId="{E3595DD8-DC25-59EB-D9C8-58F54CA27070}"/>
          </ac:picMkLst>
        </pc:picChg>
        <pc:picChg chg="add mod">
          <ac:chgData name="Jordan Powers" userId="78943929-2f32-4b53-92d9-bea8841f33be" providerId="ADAL" clId="{96C40026-1B50-4B8C-BA77-85EBF0E1B906}" dt="2025-10-01T14:27:10.714" v="344" actId="1076"/>
          <ac:picMkLst>
            <pc:docMk/>
            <pc:sldMk cId="0" sldId="268"/>
            <ac:picMk id="14" creationId="{B951B448-79C0-FC03-D8BD-8F945AFAFCF5}"/>
          </ac:picMkLst>
        </pc:picChg>
      </pc:sldChg>
      <pc:sldChg chg="addSp delSp modSp mod">
        <pc:chgData name="Jordan Powers" userId="78943929-2f32-4b53-92d9-bea8841f33be" providerId="ADAL" clId="{96C40026-1B50-4B8C-BA77-85EBF0E1B906}" dt="2025-10-01T14:28:22.496" v="362" actId="1076"/>
        <pc:sldMkLst>
          <pc:docMk/>
          <pc:sldMk cId="0" sldId="269"/>
        </pc:sldMkLst>
        <pc:grpChg chg="del">
          <ac:chgData name="Jordan Powers" userId="78943929-2f32-4b53-92d9-bea8841f33be" providerId="ADAL" clId="{96C40026-1B50-4B8C-BA77-85EBF0E1B906}" dt="2025-10-01T14:27:47.629" v="349" actId="478"/>
          <ac:grpSpMkLst>
            <pc:docMk/>
            <pc:sldMk cId="0" sldId="269"/>
            <ac:grpSpMk id="12" creationId="{00000000-0000-0000-0000-000000000000}"/>
          </ac:grpSpMkLst>
        </pc:grpChg>
        <pc:picChg chg="del">
          <ac:chgData name="Jordan Powers" userId="78943929-2f32-4b53-92d9-bea8841f33be" providerId="ADAL" clId="{96C40026-1B50-4B8C-BA77-85EBF0E1B906}" dt="2025-10-01T14:27:35.447" v="345" actId="478"/>
          <ac:picMkLst>
            <pc:docMk/>
            <pc:sldMk cId="0" sldId="269"/>
            <ac:picMk id="11" creationId="{00000000-0000-0000-0000-000000000000}"/>
          </ac:picMkLst>
        </pc:picChg>
        <pc:picChg chg="add mod">
          <ac:chgData name="Jordan Powers" userId="78943929-2f32-4b53-92d9-bea8841f33be" providerId="ADAL" clId="{96C40026-1B50-4B8C-BA77-85EBF0E1B906}" dt="2025-10-01T14:27:40.854" v="348" actId="1076"/>
          <ac:picMkLst>
            <pc:docMk/>
            <pc:sldMk cId="0" sldId="269"/>
            <ac:picMk id="17" creationId="{D274D239-B4F7-370B-2366-4AAB96A4F681}"/>
          </ac:picMkLst>
        </pc:picChg>
        <pc:picChg chg="add mod">
          <ac:chgData name="Jordan Powers" userId="78943929-2f32-4b53-92d9-bea8841f33be" providerId="ADAL" clId="{96C40026-1B50-4B8C-BA77-85EBF0E1B906}" dt="2025-10-01T14:28:18.902" v="360" actId="1076"/>
          <ac:picMkLst>
            <pc:docMk/>
            <pc:sldMk cId="0" sldId="269"/>
            <ac:picMk id="19" creationId="{25BC0ADA-1769-04CF-71C6-3003B746EA35}"/>
          </ac:picMkLst>
        </pc:picChg>
        <pc:picChg chg="add mod">
          <ac:chgData name="Jordan Powers" userId="78943929-2f32-4b53-92d9-bea8841f33be" providerId="ADAL" clId="{96C40026-1B50-4B8C-BA77-85EBF0E1B906}" dt="2025-10-01T14:28:22.496" v="362" actId="1076"/>
          <ac:picMkLst>
            <pc:docMk/>
            <pc:sldMk cId="0" sldId="269"/>
            <ac:picMk id="21" creationId="{D231FF52-291B-8DED-AF30-2DE162AC8BD4}"/>
          </ac:picMkLst>
        </pc:picChg>
      </pc:sldChg>
      <pc:sldChg chg="addSp delSp modSp mod">
        <pc:chgData name="Jordan Powers" userId="78943929-2f32-4b53-92d9-bea8841f33be" providerId="ADAL" clId="{96C40026-1B50-4B8C-BA77-85EBF0E1B906}" dt="2025-10-01T14:30:21.221" v="375" actId="1076"/>
        <pc:sldMkLst>
          <pc:docMk/>
          <pc:sldMk cId="0" sldId="270"/>
        </pc:sldMkLst>
        <pc:picChg chg="del">
          <ac:chgData name="Jordan Powers" userId="78943929-2f32-4b53-92d9-bea8841f33be" providerId="ADAL" clId="{96C40026-1B50-4B8C-BA77-85EBF0E1B906}" dt="2025-10-01T14:29:46.272" v="363" actId="478"/>
          <ac:picMkLst>
            <pc:docMk/>
            <pc:sldMk cId="0" sldId="270"/>
            <ac:picMk id="9" creationId="{00000000-0000-0000-0000-000000000000}"/>
          </ac:picMkLst>
        </pc:picChg>
        <pc:picChg chg="add mod">
          <ac:chgData name="Jordan Powers" userId="78943929-2f32-4b53-92d9-bea8841f33be" providerId="ADAL" clId="{96C40026-1B50-4B8C-BA77-85EBF0E1B906}" dt="2025-10-01T14:29:52.735" v="367" actId="1076"/>
          <ac:picMkLst>
            <pc:docMk/>
            <pc:sldMk cId="0" sldId="270"/>
            <ac:picMk id="13" creationId="{CB7BBAC3-E4BD-1030-CF6E-08136FCDC576}"/>
          </ac:picMkLst>
        </pc:picChg>
        <pc:picChg chg="add mod">
          <ac:chgData name="Jordan Powers" userId="78943929-2f32-4b53-92d9-bea8841f33be" providerId="ADAL" clId="{96C40026-1B50-4B8C-BA77-85EBF0E1B906}" dt="2025-10-01T14:30:09.057" v="371" actId="1076"/>
          <ac:picMkLst>
            <pc:docMk/>
            <pc:sldMk cId="0" sldId="270"/>
            <ac:picMk id="15" creationId="{DC2B9C98-AC96-6291-FDBF-F5016764D9B9}"/>
          </ac:picMkLst>
        </pc:picChg>
        <pc:picChg chg="add mod">
          <ac:chgData name="Jordan Powers" userId="78943929-2f32-4b53-92d9-bea8841f33be" providerId="ADAL" clId="{96C40026-1B50-4B8C-BA77-85EBF0E1B906}" dt="2025-10-01T14:30:21.221" v="375" actId="1076"/>
          <ac:picMkLst>
            <pc:docMk/>
            <pc:sldMk cId="0" sldId="270"/>
            <ac:picMk id="17" creationId="{BFC22F0E-E81E-2F45-78B9-998B110A90A5}"/>
          </ac:picMkLst>
        </pc:picChg>
      </pc:sldChg>
      <pc:sldChg chg="addSp delSp modSp mod">
        <pc:chgData name="Jordan Powers" userId="78943929-2f32-4b53-92d9-bea8841f33be" providerId="ADAL" clId="{96C40026-1B50-4B8C-BA77-85EBF0E1B906}" dt="2025-10-01T14:31:40.377" v="395" actId="1076"/>
        <pc:sldMkLst>
          <pc:docMk/>
          <pc:sldMk cId="0" sldId="271"/>
        </pc:sldMkLst>
        <pc:picChg chg="del">
          <ac:chgData name="Jordan Powers" userId="78943929-2f32-4b53-92d9-bea8841f33be" providerId="ADAL" clId="{96C40026-1B50-4B8C-BA77-85EBF0E1B906}" dt="2025-10-01T14:30:55.262" v="376" actId="478"/>
          <ac:picMkLst>
            <pc:docMk/>
            <pc:sldMk cId="0" sldId="271"/>
            <ac:picMk id="9" creationId="{00000000-0000-0000-0000-000000000000}"/>
          </ac:picMkLst>
        </pc:picChg>
        <pc:picChg chg="add del">
          <ac:chgData name="Jordan Powers" userId="78943929-2f32-4b53-92d9-bea8841f33be" providerId="ADAL" clId="{96C40026-1B50-4B8C-BA77-85EBF0E1B906}" dt="2025-10-01T14:31:11.080" v="384" actId="478"/>
          <ac:picMkLst>
            <pc:docMk/>
            <pc:sldMk cId="0" sldId="271"/>
            <ac:picMk id="10" creationId="{00000000-0000-0000-0000-000000000000}"/>
          </ac:picMkLst>
        </pc:picChg>
        <pc:picChg chg="del">
          <ac:chgData name="Jordan Powers" userId="78943929-2f32-4b53-92d9-bea8841f33be" providerId="ADAL" clId="{96C40026-1B50-4B8C-BA77-85EBF0E1B906}" dt="2025-10-01T14:31:20.106" v="389" actId="478"/>
          <ac:picMkLst>
            <pc:docMk/>
            <pc:sldMk cId="0" sldId="271"/>
            <ac:picMk id="11" creationId="{00000000-0000-0000-0000-000000000000}"/>
          </ac:picMkLst>
        </pc:picChg>
        <pc:picChg chg="add del mod">
          <ac:chgData name="Jordan Powers" userId="78943929-2f32-4b53-92d9-bea8841f33be" providerId="ADAL" clId="{96C40026-1B50-4B8C-BA77-85EBF0E1B906}" dt="2025-10-01T14:31:08.802" v="383" actId="478"/>
          <ac:picMkLst>
            <pc:docMk/>
            <pc:sldMk cId="0" sldId="271"/>
            <ac:picMk id="14" creationId="{B481363B-A403-429C-2323-B4E0A34CF20B}"/>
          </ac:picMkLst>
        </pc:picChg>
        <pc:picChg chg="add del">
          <ac:chgData name="Jordan Powers" userId="78943929-2f32-4b53-92d9-bea8841f33be" providerId="ADAL" clId="{96C40026-1B50-4B8C-BA77-85EBF0E1B906}" dt="2025-10-01T14:31:08.248" v="382" actId="22"/>
          <ac:picMkLst>
            <pc:docMk/>
            <pc:sldMk cId="0" sldId="271"/>
            <ac:picMk id="16" creationId="{335DDB9A-516B-1585-970C-B00527BD03EF}"/>
          </ac:picMkLst>
        </pc:picChg>
        <pc:picChg chg="add mod">
          <ac:chgData name="Jordan Powers" userId="78943929-2f32-4b53-92d9-bea8841f33be" providerId="ADAL" clId="{96C40026-1B50-4B8C-BA77-85EBF0E1B906}" dt="2025-10-01T14:31:40.377" v="395" actId="1076"/>
          <ac:picMkLst>
            <pc:docMk/>
            <pc:sldMk cId="0" sldId="271"/>
            <ac:picMk id="18" creationId="{AC95F872-64B3-666C-189A-D75B03A3F5E0}"/>
          </ac:picMkLst>
        </pc:picChg>
        <pc:picChg chg="add mod">
          <ac:chgData name="Jordan Powers" userId="78943929-2f32-4b53-92d9-bea8841f33be" providerId="ADAL" clId="{96C40026-1B50-4B8C-BA77-85EBF0E1B906}" dt="2025-10-01T14:31:40.377" v="395" actId="1076"/>
          <ac:picMkLst>
            <pc:docMk/>
            <pc:sldMk cId="0" sldId="271"/>
            <ac:picMk id="20" creationId="{C23A5081-5A70-E5F2-8801-369A587DC4A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50" b="0" i="0">
                <a:solidFill>
                  <a:srgbClr val="124473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5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50" b="0" i="0">
                <a:solidFill>
                  <a:srgbClr val="124473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-59"/>
            <a:ext cx="9144000" cy="104775"/>
          </a:xfrm>
          <a:custGeom>
            <a:avLst/>
            <a:gdLst/>
            <a:ahLst/>
            <a:cxnLst/>
            <a:rect l="l" t="t" r="r" b="b"/>
            <a:pathLst>
              <a:path w="9144000" h="104775">
                <a:moveTo>
                  <a:pt x="9144000" y="0"/>
                </a:moveTo>
                <a:lnTo>
                  <a:pt x="0" y="0"/>
                </a:lnTo>
                <a:lnTo>
                  <a:pt x="0" y="104453"/>
                </a:lnTo>
                <a:lnTo>
                  <a:pt x="9144000" y="104453"/>
                </a:lnTo>
                <a:lnTo>
                  <a:pt x="9144000" y="0"/>
                </a:lnTo>
                <a:close/>
              </a:path>
            </a:pathLst>
          </a:custGeom>
          <a:solidFill>
            <a:srgbClr val="1244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50" b="0" i="0">
                <a:solidFill>
                  <a:srgbClr val="124473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50" b="0" i="0">
                <a:solidFill>
                  <a:srgbClr val="124473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-59"/>
            <a:ext cx="9144000" cy="104775"/>
          </a:xfrm>
          <a:custGeom>
            <a:avLst/>
            <a:gdLst/>
            <a:ahLst/>
            <a:cxnLst/>
            <a:rect l="l" t="t" r="r" b="b"/>
            <a:pathLst>
              <a:path w="9144000" h="104775">
                <a:moveTo>
                  <a:pt x="9144000" y="0"/>
                </a:moveTo>
                <a:lnTo>
                  <a:pt x="0" y="0"/>
                </a:lnTo>
                <a:lnTo>
                  <a:pt x="0" y="104453"/>
                </a:lnTo>
                <a:lnTo>
                  <a:pt x="9144000" y="104453"/>
                </a:lnTo>
                <a:lnTo>
                  <a:pt x="9144000" y="0"/>
                </a:lnTo>
                <a:close/>
              </a:path>
            </a:pathLst>
          </a:custGeom>
          <a:solidFill>
            <a:srgbClr val="12447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05225" y="2400300"/>
            <a:ext cx="1524000" cy="3429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0207" y="428243"/>
            <a:ext cx="8363584" cy="335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50" b="0" i="0">
                <a:solidFill>
                  <a:srgbClr val="124473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3400" y="2047176"/>
            <a:ext cx="4368165" cy="2941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5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g"/><Relationship Id="rId4" Type="http://schemas.openxmlformats.org/officeDocument/2006/relationships/hyperlink" Target="mailto:benefits@decisionhr.com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hyperlink" Target="https://www.metlife.com/identity-and-fraud-protection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jpg"/><Relationship Id="rId5" Type="http://schemas.openxmlformats.org/officeDocument/2006/relationships/image" Target="../media/image36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ecisionhr.com/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365" cy="5143500"/>
          </a:xfrm>
          <a:custGeom>
            <a:avLst/>
            <a:gdLst/>
            <a:ahLst/>
            <a:cxnLst/>
            <a:rect l="l" t="t" r="r" b="b"/>
            <a:pathLst>
              <a:path w="9143365" h="5143500">
                <a:moveTo>
                  <a:pt x="9143365" y="0"/>
                </a:moveTo>
                <a:lnTo>
                  <a:pt x="0" y="0"/>
                </a:lnTo>
                <a:lnTo>
                  <a:pt x="0" y="5143500"/>
                </a:lnTo>
                <a:lnTo>
                  <a:pt x="9143365" y="5143500"/>
                </a:lnTo>
                <a:lnTo>
                  <a:pt x="9143365" y="0"/>
                </a:lnTo>
                <a:close/>
              </a:path>
            </a:pathLst>
          </a:custGeom>
          <a:solidFill>
            <a:srgbClr val="1244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0087" y="1357375"/>
            <a:ext cx="0" cy="2571750"/>
          </a:xfrm>
          <a:custGeom>
            <a:avLst/>
            <a:gdLst/>
            <a:ahLst/>
            <a:cxnLst/>
            <a:rect l="l" t="t" r="r" b="b"/>
            <a:pathLst>
              <a:path h="2571750">
                <a:moveTo>
                  <a:pt x="0" y="0"/>
                </a:moveTo>
                <a:lnTo>
                  <a:pt x="0" y="2571242"/>
                </a:lnTo>
              </a:path>
            </a:pathLst>
          </a:custGeom>
          <a:ln w="9525">
            <a:solidFill>
              <a:srgbClr val="3678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83919" y="2061210"/>
            <a:ext cx="4808855" cy="95123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3745"/>
              </a:lnSpc>
              <a:spcBef>
                <a:spcPts val="130"/>
              </a:spcBef>
            </a:pP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Vista</a:t>
            </a:r>
            <a:r>
              <a:rPr sz="32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rápida</a:t>
            </a:r>
            <a:r>
              <a:rPr sz="32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32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FFFFFF"/>
                </a:solidFill>
                <a:latin typeface="Arial"/>
                <a:cs typeface="Arial"/>
              </a:rPr>
              <a:t>opciones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ts val="3504"/>
              </a:lnSpc>
            </a:pPr>
            <a:r>
              <a:rPr sz="3000" spc="-20" dirty="0">
                <a:solidFill>
                  <a:srgbClr val="FFFFFF"/>
                </a:solidFill>
                <a:latin typeface="Arial Black"/>
                <a:cs typeface="Arial Black"/>
              </a:rPr>
              <a:t>2026</a:t>
            </a:r>
            <a:endParaRPr sz="30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82967" y="1138808"/>
            <a:ext cx="3121025" cy="7931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000" spc="-10" dirty="0">
                <a:solidFill>
                  <a:srgbClr val="FFFFFF"/>
                </a:solidFill>
              </a:rPr>
              <a:t>Beneficios</a:t>
            </a:r>
            <a:endParaRPr sz="5000"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6300" y="3209925"/>
            <a:ext cx="4314825" cy="5334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3800" y="4705350"/>
            <a:ext cx="1314450" cy="2952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b="1" dirty="0">
                <a:latin typeface="Lucida Sans Unicode"/>
                <a:cs typeface="Lucida Sans Unicode"/>
              </a:rPr>
              <a:t>Beneficios</a:t>
            </a:r>
            <a:r>
              <a:rPr sz="1800" b="1" spc="-15" dirty="0">
                <a:latin typeface="Lucida Sans Unicode"/>
                <a:cs typeface="Lucida Sans Unicode"/>
              </a:rPr>
              <a:t> </a:t>
            </a:r>
            <a:r>
              <a:rPr sz="1800" b="1" dirty="0">
                <a:latin typeface="Lucida Sans Unicode"/>
                <a:cs typeface="Lucida Sans Unicode"/>
              </a:rPr>
              <a:t>del</a:t>
            </a:r>
            <a:r>
              <a:rPr sz="1800" b="1" spc="-60" dirty="0">
                <a:latin typeface="Lucida Sans Unicode"/>
                <a:cs typeface="Lucida Sans Unicode"/>
              </a:rPr>
              <a:t> </a:t>
            </a:r>
            <a:r>
              <a:rPr sz="1800" b="1" dirty="0">
                <a:latin typeface="Lucida Sans Unicode"/>
                <a:cs typeface="Lucida Sans Unicode"/>
              </a:rPr>
              <a:t>seguro</a:t>
            </a:r>
            <a:r>
              <a:rPr sz="1800" b="1" spc="-55" dirty="0">
                <a:latin typeface="Lucida Sans Unicode"/>
                <a:cs typeface="Lucida Sans Unicode"/>
              </a:rPr>
              <a:t> </a:t>
            </a:r>
            <a:r>
              <a:rPr sz="1800" b="1" dirty="0">
                <a:latin typeface="Lucida Sans Unicode"/>
                <a:cs typeface="Lucida Sans Unicode"/>
              </a:rPr>
              <a:t>2026:</a:t>
            </a:r>
            <a:r>
              <a:rPr sz="1800" b="1" spc="-35" dirty="0">
                <a:latin typeface="Lucida Sans Unicode"/>
                <a:cs typeface="Lucida Sans Unicode"/>
              </a:rPr>
              <a:t> </a:t>
            </a:r>
            <a:r>
              <a:rPr sz="1800" b="1" dirty="0">
                <a:latin typeface="Lucida Sans Unicode"/>
                <a:cs typeface="Lucida Sans Unicode"/>
              </a:rPr>
              <a:t>todos</a:t>
            </a:r>
            <a:r>
              <a:rPr sz="1800" b="1" spc="-10" dirty="0">
                <a:latin typeface="Lucida Sans Unicode"/>
                <a:cs typeface="Lucida Sans Unicode"/>
              </a:rPr>
              <a:t> </a:t>
            </a:r>
            <a:r>
              <a:rPr sz="1800" b="1" dirty="0">
                <a:latin typeface="Lucida Sans Unicode"/>
                <a:cs typeface="Lucida Sans Unicode"/>
              </a:rPr>
              <a:t>los</a:t>
            </a:r>
            <a:r>
              <a:rPr sz="1800" b="1" spc="-85" dirty="0">
                <a:latin typeface="Lucida Sans Unicode"/>
                <a:cs typeface="Lucida Sans Unicode"/>
              </a:rPr>
              <a:t> </a:t>
            </a:r>
            <a:r>
              <a:rPr sz="1800" b="1" dirty="0">
                <a:latin typeface="Lucida Sans Unicode"/>
                <a:cs typeface="Lucida Sans Unicode"/>
              </a:rPr>
              <a:t>planes</a:t>
            </a:r>
            <a:r>
              <a:rPr sz="1800" b="1" spc="-15" dirty="0">
                <a:latin typeface="Lucida Sans Unicode"/>
                <a:cs typeface="Lucida Sans Unicode"/>
              </a:rPr>
              <a:t> </a:t>
            </a:r>
            <a:r>
              <a:rPr sz="1800" b="1" dirty="0">
                <a:latin typeface="Lucida Sans Unicode"/>
                <a:cs typeface="Lucida Sans Unicode"/>
              </a:rPr>
              <a:t>se</a:t>
            </a:r>
            <a:r>
              <a:rPr sz="1800" b="1" spc="-25" dirty="0">
                <a:latin typeface="Lucida Sans Unicode"/>
                <a:cs typeface="Lucida Sans Unicode"/>
              </a:rPr>
              <a:t> </a:t>
            </a:r>
            <a:r>
              <a:rPr sz="1800" b="1" dirty="0">
                <a:latin typeface="Lucida Sans Unicode"/>
                <a:cs typeface="Lucida Sans Unicode"/>
              </a:rPr>
              <a:t>renuevan</a:t>
            </a:r>
            <a:r>
              <a:rPr sz="1800" b="1" spc="15" dirty="0">
                <a:latin typeface="Lucida Sans Unicode"/>
                <a:cs typeface="Lucida Sans Unicode"/>
              </a:rPr>
              <a:t> </a:t>
            </a:r>
            <a:r>
              <a:rPr sz="1800" b="1" dirty="0">
                <a:latin typeface="Lucida Sans Unicode"/>
                <a:cs typeface="Lucida Sans Unicode"/>
              </a:rPr>
              <a:t>cada</a:t>
            </a:r>
            <a:r>
              <a:rPr sz="1800" b="1" spc="-15" dirty="0">
                <a:latin typeface="Lucida Sans Unicode"/>
                <a:cs typeface="Lucida Sans Unicode"/>
              </a:rPr>
              <a:t> </a:t>
            </a:r>
            <a:r>
              <a:rPr sz="1800" b="1" spc="-10" dirty="0">
                <a:latin typeface="Lucida Sans Unicode"/>
                <a:cs typeface="Lucida Sans Unicode"/>
              </a:rPr>
              <a:t>enero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-59"/>
            <a:ext cx="9144000" cy="104775"/>
          </a:xfrm>
          <a:custGeom>
            <a:avLst/>
            <a:gdLst/>
            <a:ahLst/>
            <a:cxnLst/>
            <a:rect l="l" t="t" r="r" b="b"/>
            <a:pathLst>
              <a:path w="9144000" h="104775">
                <a:moveTo>
                  <a:pt x="9144000" y="0"/>
                </a:moveTo>
                <a:lnTo>
                  <a:pt x="0" y="0"/>
                </a:lnTo>
                <a:lnTo>
                  <a:pt x="0" y="104453"/>
                </a:lnTo>
                <a:lnTo>
                  <a:pt x="9144000" y="104453"/>
                </a:lnTo>
                <a:lnTo>
                  <a:pt x="9144000" y="0"/>
                </a:lnTo>
                <a:close/>
              </a:path>
            </a:pathLst>
          </a:custGeom>
          <a:solidFill>
            <a:srgbClr val="1244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7200" y="850485"/>
            <a:ext cx="4779010" cy="3686907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250"/>
              </a:spcBef>
              <a:buChar char="•"/>
              <a:tabLst>
                <a:tab pos="299085" algn="l"/>
              </a:tabLst>
            </a:pPr>
            <a:r>
              <a:rPr sz="1250" b="1" dirty="0">
                <a:latin typeface="Arial"/>
                <a:cs typeface="Arial"/>
              </a:rPr>
              <a:t>Renovación</a:t>
            </a:r>
            <a:r>
              <a:rPr sz="1250" b="1" spc="15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del</a:t>
            </a:r>
            <a:r>
              <a:rPr sz="1250" b="1" spc="12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plan</a:t>
            </a:r>
            <a:r>
              <a:rPr sz="1250" b="1" spc="5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médico</a:t>
            </a:r>
            <a:r>
              <a:rPr sz="1250" b="1" spc="11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–</a:t>
            </a:r>
            <a:r>
              <a:rPr sz="1250" b="1" spc="11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se</a:t>
            </a:r>
            <a:r>
              <a:rPr sz="1250" b="1" spc="6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adjunta</a:t>
            </a:r>
            <a:r>
              <a:rPr sz="1250" b="1" spc="5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por</a:t>
            </a:r>
            <a:r>
              <a:rPr sz="1250" b="1" spc="135" dirty="0">
                <a:latin typeface="Arial"/>
                <a:cs typeface="Arial"/>
              </a:rPr>
              <a:t> </a:t>
            </a:r>
            <a:r>
              <a:rPr sz="1250" b="1" spc="-10" dirty="0">
                <a:latin typeface="Arial"/>
                <a:cs typeface="Arial"/>
              </a:rPr>
              <a:t>separado</a:t>
            </a:r>
            <a:endParaRPr sz="1250" b="1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55"/>
              </a:spcBef>
              <a:buChar char="•"/>
              <a:tabLst>
                <a:tab pos="299085" algn="l"/>
              </a:tabLst>
            </a:pPr>
            <a:r>
              <a:rPr sz="1250" b="1" dirty="0">
                <a:latin typeface="Arial"/>
                <a:cs typeface="Arial"/>
              </a:rPr>
              <a:t>Planes</a:t>
            </a:r>
            <a:r>
              <a:rPr sz="1250" b="1" spc="125" dirty="0">
                <a:latin typeface="Arial"/>
                <a:cs typeface="Arial"/>
              </a:rPr>
              <a:t> </a:t>
            </a:r>
            <a:r>
              <a:rPr sz="1250" b="1" spc="-10" dirty="0">
                <a:latin typeface="Arial"/>
                <a:cs typeface="Arial"/>
              </a:rPr>
              <a:t>dentales</a:t>
            </a:r>
            <a:endParaRPr sz="1250" b="1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50"/>
              </a:spcBef>
              <a:buChar char="•"/>
              <a:tabLst>
                <a:tab pos="299085" algn="l"/>
              </a:tabLst>
            </a:pPr>
            <a:r>
              <a:rPr sz="1250" b="1" dirty="0">
                <a:latin typeface="Arial"/>
                <a:cs typeface="Arial"/>
              </a:rPr>
              <a:t>Planes</a:t>
            </a:r>
            <a:r>
              <a:rPr sz="1250" b="1" spc="12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de</a:t>
            </a:r>
            <a:r>
              <a:rPr sz="1250" b="1" spc="40" dirty="0">
                <a:latin typeface="Arial"/>
                <a:cs typeface="Arial"/>
              </a:rPr>
              <a:t> </a:t>
            </a:r>
            <a:r>
              <a:rPr sz="1250" b="1" spc="-10" dirty="0">
                <a:latin typeface="Arial"/>
                <a:cs typeface="Arial"/>
              </a:rPr>
              <a:t>visión</a:t>
            </a:r>
            <a:endParaRPr sz="1250" b="1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55"/>
              </a:spcBef>
              <a:buChar char="•"/>
              <a:tabLst>
                <a:tab pos="299085" algn="l"/>
              </a:tabLst>
            </a:pPr>
            <a:r>
              <a:rPr sz="1250" b="1" dirty="0">
                <a:latin typeface="Arial"/>
                <a:cs typeface="Arial"/>
              </a:rPr>
              <a:t>Opciones</a:t>
            </a:r>
            <a:r>
              <a:rPr sz="1250" b="1" spc="7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de</a:t>
            </a:r>
            <a:r>
              <a:rPr sz="1250" b="1" spc="8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beneficios</a:t>
            </a:r>
            <a:r>
              <a:rPr sz="1250" b="1" spc="7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pagados</a:t>
            </a:r>
            <a:r>
              <a:rPr sz="1250" b="1" spc="17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por</a:t>
            </a:r>
            <a:r>
              <a:rPr sz="1250" b="1" spc="16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el</a:t>
            </a:r>
            <a:r>
              <a:rPr sz="1250" b="1" spc="50" dirty="0">
                <a:latin typeface="Arial"/>
                <a:cs typeface="Arial"/>
              </a:rPr>
              <a:t> </a:t>
            </a:r>
            <a:r>
              <a:rPr sz="1250" b="1" spc="-10" dirty="0">
                <a:latin typeface="Arial"/>
                <a:cs typeface="Arial"/>
              </a:rPr>
              <a:t>empleador</a:t>
            </a:r>
            <a:endParaRPr sz="1250" b="1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50"/>
              </a:spcBef>
              <a:buChar char="•"/>
              <a:tabLst>
                <a:tab pos="299085" algn="l"/>
              </a:tabLst>
            </a:pPr>
            <a:r>
              <a:rPr sz="1250" b="1" dirty="0">
                <a:latin typeface="Arial"/>
                <a:cs typeface="Arial"/>
              </a:rPr>
              <a:t>Opciones</a:t>
            </a:r>
            <a:r>
              <a:rPr sz="1250" b="1" spc="8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de</a:t>
            </a:r>
            <a:r>
              <a:rPr sz="1250" b="1" spc="10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beneficios</a:t>
            </a:r>
            <a:r>
              <a:rPr sz="1250" b="1" spc="9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ejecutivos</a:t>
            </a:r>
            <a:r>
              <a:rPr sz="1250" b="1" spc="9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pagados</a:t>
            </a:r>
            <a:r>
              <a:rPr sz="1250" b="1" spc="18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por</a:t>
            </a:r>
            <a:r>
              <a:rPr sz="1250" b="1" spc="17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el</a:t>
            </a:r>
            <a:r>
              <a:rPr sz="1250" b="1" spc="65" dirty="0">
                <a:latin typeface="Arial"/>
                <a:cs typeface="Arial"/>
              </a:rPr>
              <a:t> </a:t>
            </a:r>
            <a:r>
              <a:rPr sz="1250" b="1" spc="-10" dirty="0">
                <a:latin typeface="Arial"/>
                <a:cs typeface="Arial"/>
              </a:rPr>
              <a:t>empleador</a:t>
            </a:r>
            <a:endParaRPr sz="1250" b="1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229"/>
              </a:spcBef>
              <a:buChar char="•"/>
              <a:tabLst>
                <a:tab pos="299085" algn="l"/>
              </a:tabLst>
            </a:pPr>
            <a:r>
              <a:rPr sz="1250" b="1" dirty="0">
                <a:latin typeface="Arial"/>
                <a:cs typeface="Arial"/>
              </a:rPr>
              <a:t>Planes</a:t>
            </a:r>
            <a:r>
              <a:rPr sz="1250" b="1" spc="13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de</a:t>
            </a:r>
            <a:r>
              <a:rPr sz="1250" b="1" spc="5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seguro</a:t>
            </a:r>
            <a:r>
              <a:rPr sz="1250" b="1" spc="5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de</a:t>
            </a:r>
            <a:r>
              <a:rPr sz="1250" b="1" spc="5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vida</a:t>
            </a:r>
            <a:r>
              <a:rPr sz="1250" b="1" spc="140" dirty="0">
                <a:latin typeface="Arial"/>
                <a:cs typeface="Arial"/>
              </a:rPr>
              <a:t> </a:t>
            </a:r>
            <a:r>
              <a:rPr sz="1250" b="1" spc="-10" dirty="0">
                <a:latin typeface="Arial"/>
                <a:cs typeface="Arial"/>
              </a:rPr>
              <a:t>voluntarios</a:t>
            </a:r>
            <a:endParaRPr sz="1250" b="1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55"/>
              </a:spcBef>
              <a:buChar char="•"/>
              <a:tabLst>
                <a:tab pos="299085" algn="l"/>
              </a:tabLst>
            </a:pPr>
            <a:r>
              <a:rPr sz="1250" b="1" dirty="0">
                <a:latin typeface="Arial"/>
                <a:cs typeface="Arial"/>
              </a:rPr>
              <a:t>Planes</a:t>
            </a:r>
            <a:r>
              <a:rPr sz="1250" b="1" spc="229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de</a:t>
            </a:r>
            <a:r>
              <a:rPr sz="1250" b="1" spc="13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beneficios</a:t>
            </a:r>
            <a:r>
              <a:rPr sz="1250" b="1" spc="13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complementarios</a:t>
            </a:r>
            <a:r>
              <a:rPr sz="1250" b="1" spc="125" dirty="0">
                <a:latin typeface="Arial"/>
                <a:cs typeface="Arial"/>
              </a:rPr>
              <a:t> </a:t>
            </a:r>
            <a:r>
              <a:rPr sz="1250" b="1" spc="-10" dirty="0">
                <a:latin typeface="Arial"/>
                <a:cs typeface="Arial"/>
              </a:rPr>
              <a:t>voluntarios</a:t>
            </a:r>
            <a:endParaRPr sz="1250" b="1" dirty="0">
              <a:latin typeface="Arial"/>
              <a:cs typeface="Arial"/>
            </a:endParaRPr>
          </a:p>
          <a:p>
            <a:pPr marL="12700" lvl="4">
              <a:spcBef>
                <a:spcPts val="150"/>
              </a:spcBef>
              <a:tabLst>
                <a:tab pos="299085" algn="l"/>
              </a:tabLst>
            </a:pPr>
            <a:r>
              <a:rPr lang="en-US" sz="1250" dirty="0">
                <a:latin typeface="Arial"/>
                <a:cs typeface="Arial"/>
              </a:rPr>
              <a:t>           - </a:t>
            </a:r>
            <a:r>
              <a:rPr sz="1250" dirty="0" err="1">
                <a:latin typeface="Arial"/>
                <a:cs typeface="Arial"/>
              </a:rPr>
              <a:t>Discapacidad</a:t>
            </a:r>
            <a:r>
              <a:rPr sz="1250" spc="85" dirty="0">
                <a:latin typeface="Arial"/>
                <a:cs typeface="Arial"/>
              </a:rPr>
              <a:t> </a:t>
            </a:r>
            <a:r>
              <a:rPr sz="1250" dirty="0">
                <a:latin typeface="Arial"/>
                <a:cs typeface="Arial"/>
              </a:rPr>
              <a:t>a</a:t>
            </a:r>
            <a:r>
              <a:rPr sz="1250" spc="185" dirty="0">
                <a:latin typeface="Arial"/>
                <a:cs typeface="Arial"/>
              </a:rPr>
              <a:t> </a:t>
            </a:r>
            <a:r>
              <a:rPr sz="1250" dirty="0">
                <a:latin typeface="Arial"/>
                <a:cs typeface="Arial"/>
              </a:rPr>
              <a:t>corto</a:t>
            </a:r>
            <a:r>
              <a:rPr sz="1250" spc="90" dirty="0">
                <a:latin typeface="Arial"/>
                <a:cs typeface="Arial"/>
              </a:rPr>
              <a:t> </a:t>
            </a:r>
            <a:r>
              <a:rPr sz="1250" spc="-10" dirty="0">
                <a:latin typeface="Arial"/>
                <a:cs typeface="Arial"/>
              </a:rPr>
              <a:t>plazo</a:t>
            </a:r>
            <a:endParaRPr sz="1250" dirty="0">
              <a:latin typeface="Arial"/>
              <a:cs typeface="Arial"/>
            </a:endParaRPr>
          </a:p>
          <a:p>
            <a:pPr marL="12700" lvl="1">
              <a:spcBef>
                <a:spcPts val="155"/>
              </a:spcBef>
              <a:tabLst>
                <a:tab pos="299085" algn="l"/>
              </a:tabLst>
            </a:pPr>
            <a:r>
              <a:rPr lang="en-US" sz="1250" dirty="0">
                <a:latin typeface="Arial"/>
                <a:cs typeface="Arial"/>
              </a:rPr>
              <a:t>           - </a:t>
            </a:r>
            <a:r>
              <a:rPr sz="1250" dirty="0" err="1">
                <a:latin typeface="Arial"/>
                <a:cs typeface="Arial"/>
              </a:rPr>
              <a:t>Discapacidad</a:t>
            </a:r>
            <a:r>
              <a:rPr sz="1250" spc="85" dirty="0">
                <a:latin typeface="Arial"/>
                <a:cs typeface="Arial"/>
              </a:rPr>
              <a:t> </a:t>
            </a:r>
            <a:r>
              <a:rPr sz="1250" dirty="0">
                <a:latin typeface="Arial"/>
                <a:cs typeface="Arial"/>
              </a:rPr>
              <a:t>a</a:t>
            </a:r>
            <a:r>
              <a:rPr sz="1250" spc="185" dirty="0">
                <a:latin typeface="Arial"/>
                <a:cs typeface="Arial"/>
              </a:rPr>
              <a:t> </a:t>
            </a:r>
            <a:r>
              <a:rPr sz="1250" dirty="0">
                <a:latin typeface="Arial"/>
                <a:cs typeface="Arial"/>
              </a:rPr>
              <a:t>largo</a:t>
            </a:r>
            <a:r>
              <a:rPr sz="1250" spc="90" dirty="0">
                <a:latin typeface="Arial"/>
                <a:cs typeface="Arial"/>
              </a:rPr>
              <a:t> </a:t>
            </a:r>
            <a:r>
              <a:rPr sz="1250" spc="-10" dirty="0">
                <a:latin typeface="Arial"/>
                <a:cs typeface="Arial"/>
              </a:rPr>
              <a:t>plazo</a:t>
            </a:r>
            <a:endParaRPr sz="1250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55"/>
              </a:spcBef>
              <a:buChar char="•"/>
              <a:tabLst>
                <a:tab pos="299085" algn="l"/>
              </a:tabLst>
            </a:pPr>
            <a:r>
              <a:rPr sz="1250" b="1" dirty="0">
                <a:latin typeface="Arial"/>
                <a:cs typeface="Arial"/>
              </a:rPr>
              <a:t>Planes</a:t>
            </a:r>
            <a:r>
              <a:rPr sz="1250" b="1" spc="229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de</a:t>
            </a:r>
            <a:r>
              <a:rPr sz="1250" b="1" spc="135" dirty="0">
                <a:latin typeface="Arial"/>
                <a:cs typeface="Arial"/>
              </a:rPr>
              <a:t> </a:t>
            </a:r>
            <a:r>
              <a:rPr sz="1250" b="1" dirty="0" err="1">
                <a:latin typeface="Arial"/>
                <a:cs typeface="Arial"/>
              </a:rPr>
              <a:t>beneficios</a:t>
            </a:r>
            <a:r>
              <a:rPr sz="1250" b="1" spc="130" dirty="0">
                <a:latin typeface="Arial"/>
                <a:cs typeface="Arial"/>
              </a:rPr>
              <a:t> </a:t>
            </a:r>
            <a:r>
              <a:rPr sz="1250" b="1" dirty="0" err="1">
                <a:latin typeface="Arial"/>
                <a:cs typeface="Arial"/>
              </a:rPr>
              <a:t>complementarios</a:t>
            </a:r>
            <a:r>
              <a:rPr sz="1250" b="1" spc="125" dirty="0">
                <a:latin typeface="Arial"/>
                <a:cs typeface="Arial"/>
              </a:rPr>
              <a:t> </a:t>
            </a:r>
            <a:r>
              <a:rPr sz="1250" b="1" spc="-10" dirty="0" err="1">
                <a:latin typeface="Arial"/>
                <a:cs typeface="Arial"/>
              </a:rPr>
              <a:t>voluntarios</a:t>
            </a:r>
            <a:endParaRPr sz="1250" b="1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  <a:tabLst>
                <a:tab pos="299085" algn="l"/>
              </a:tabLst>
            </a:pPr>
            <a:r>
              <a:rPr lang="en-US" sz="1250" dirty="0">
                <a:latin typeface="Arial"/>
                <a:cs typeface="Arial"/>
              </a:rPr>
              <a:t>          - </a:t>
            </a:r>
            <a:r>
              <a:rPr sz="1250" dirty="0" err="1">
                <a:latin typeface="Arial"/>
                <a:cs typeface="Arial"/>
              </a:rPr>
              <a:t>Indemnización</a:t>
            </a:r>
            <a:r>
              <a:rPr sz="1250" spc="250" dirty="0">
                <a:latin typeface="Arial"/>
                <a:cs typeface="Arial"/>
              </a:rPr>
              <a:t> </a:t>
            </a:r>
            <a:r>
              <a:rPr sz="1250" spc="-10" dirty="0" err="1">
                <a:latin typeface="Arial"/>
                <a:cs typeface="Arial"/>
              </a:rPr>
              <a:t>hospitalaria</a:t>
            </a:r>
            <a:endParaRPr sz="12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  <a:tabLst>
                <a:tab pos="299085" algn="l"/>
              </a:tabLst>
            </a:pPr>
            <a:r>
              <a:rPr lang="en-US" sz="1250" dirty="0">
                <a:latin typeface="Arial"/>
                <a:cs typeface="Arial"/>
              </a:rPr>
              <a:t>          - </a:t>
            </a:r>
            <a:r>
              <a:rPr sz="1250" dirty="0">
                <a:latin typeface="Arial"/>
                <a:cs typeface="Arial"/>
              </a:rPr>
              <a:t>Seguro</a:t>
            </a:r>
            <a:r>
              <a:rPr sz="1250" spc="160" dirty="0">
                <a:latin typeface="Arial"/>
                <a:cs typeface="Arial"/>
              </a:rPr>
              <a:t> </a:t>
            </a:r>
            <a:r>
              <a:rPr sz="1250" dirty="0">
                <a:latin typeface="Arial"/>
                <a:cs typeface="Arial"/>
              </a:rPr>
              <a:t>por</a:t>
            </a:r>
            <a:r>
              <a:rPr sz="1250" spc="150" dirty="0">
                <a:latin typeface="Arial"/>
                <a:cs typeface="Arial"/>
              </a:rPr>
              <a:t> </a:t>
            </a:r>
            <a:r>
              <a:rPr sz="1250" dirty="0">
                <a:latin typeface="Arial"/>
                <a:cs typeface="Arial"/>
              </a:rPr>
              <a:t>Enfermedad</a:t>
            </a:r>
            <a:r>
              <a:rPr sz="1250" spc="70" dirty="0">
                <a:latin typeface="Arial"/>
                <a:cs typeface="Arial"/>
              </a:rPr>
              <a:t> </a:t>
            </a:r>
            <a:r>
              <a:rPr sz="1250" spc="-10" dirty="0" err="1">
                <a:latin typeface="Arial"/>
                <a:cs typeface="Arial"/>
              </a:rPr>
              <a:t>Crítica</a:t>
            </a:r>
            <a:endParaRPr lang="en-US" sz="12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  <a:tabLst>
                <a:tab pos="299085" algn="l"/>
              </a:tabLst>
            </a:pPr>
            <a:r>
              <a:rPr lang="en-US" sz="1250" spc="-10" dirty="0">
                <a:latin typeface="Arial"/>
                <a:cs typeface="Arial"/>
              </a:rPr>
              <a:t>          - </a:t>
            </a:r>
            <a:r>
              <a:rPr sz="1250" spc="-10" dirty="0" err="1">
                <a:latin typeface="Arial"/>
                <a:cs typeface="Arial"/>
              </a:rPr>
              <a:t>Accidente</a:t>
            </a:r>
            <a:endParaRPr sz="1250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229"/>
              </a:spcBef>
              <a:buChar char="•"/>
              <a:tabLst>
                <a:tab pos="299085" algn="l"/>
              </a:tabLst>
            </a:pPr>
            <a:r>
              <a:rPr sz="1250" b="1" dirty="0">
                <a:latin typeface="Arial"/>
                <a:cs typeface="Arial"/>
              </a:rPr>
              <a:t>Otras</a:t>
            </a:r>
            <a:r>
              <a:rPr sz="1250" b="1" spc="7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cuentas</a:t>
            </a:r>
            <a:r>
              <a:rPr sz="1250" b="1" spc="7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de</a:t>
            </a:r>
            <a:r>
              <a:rPr sz="1250" b="1" spc="8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beneficios</a:t>
            </a:r>
            <a:r>
              <a:rPr sz="1250" b="1" spc="7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antes</a:t>
            </a:r>
            <a:r>
              <a:rPr sz="1250" b="1" spc="17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de</a:t>
            </a:r>
            <a:r>
              <a:rPr sz="1250" b="1" spc="175" dirty="0">
                <a:latin typeface="Arial"/>
                <a:cs typeface="Arial"/>
              </a:rPr>
              <a:t> </a:t>
            </a:r>
            <a:r>
              <a:rPr sz="1250" b="1" spc="-10" dirty="0">
                <a:latin typeface="Arial"/>
                <a:cs typeface="Arial"/>
              </a:rPr>
              <a:t>impuestos</a:t>
            </a:r>
            <a:endParaRPr sz="1250" b="1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55"/>
              </a:spcBef>
              <a:buChar char="•"/>
              <a:tabLst>
                <a:tab pos="299085" algn="l"/>
              </a:tabLst>
            </a:pPr>
            <a:r>
              <a:rPr sz="1250" b="1" dirty="0">
                <a:latin typeface="Arial"/>
                <a:cs typeface="Arial"/>
              </a:rPr>
              <a:t>Programas</a:t>
            </a:r>
            <a:r>
              <a:rPr sz="1250" b="1" spc="17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de</a:t>
            </a:r>
            <a:r>
              <a:rPr sz="1250" b="1" spc="8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descuento</a:t>
            </a:r>
            <a:r>
              <a:rPr sz="1250" b="1" spc="8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para</a:t>
            </a:r>
            <a:r>
              <a:rPr sz="1250" b="1" spc="185" dirty="0">
                <a:latin typeface="Arial"/>
                <a:cs typeface="Arial"/>
              </a:rPr>
              <a:t> </a:t>
            </a:r>
            <a:r>
              <a:rPr sz="1250" b="1" spc="-10" dirty="0">
                <a:latin typeface="Arial"/>
                <a:cs typeface="Arial"/>
              </a:rPr>
              <a:t>empleados</a:t>
            </a:r>
            <a:endParaRPr sz="1250" b="1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50"/>
              </a:spcBef>
              <a:buChar char="•"/>
              <a:tabLst>
                <a:tab pos="299085" algn="l"/>
              </a:tabLst>
            </a:pPr>
            <a:r>
              <a:rPr sz="1250" b="1" dirty="0">
                <a:latin typeface="Arial"/>
                <a:cs typeface="Arial"/>
              </a:rPr>
              <a:t>Protección</a:t>
            </a:r>
            <a:r>
              <a:rPr sz="1250" b="1" spc="14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de</a:t>
            </a:r>
            <a:r>
              <a:rPr sz="1250" b="1" spc="5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Identidad</a:t>
            </a:r>
            <a:r>
              <a:rPr sz="1250" b="1" spc="5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y</a:t>
            </a:r>
            <a:r>
              <a:rPr sz="1250" b="1" spc="14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Contra</a:t>
            </a:r>
            <a:r>
              <a:rPr sz="1250" b="1" spc="14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el</a:t>
            </a:r>
            <a:r>
              <a:rPr sz="1250" b="1" spc="2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Fraude</a:t>
            </a:r>
            <a:r>
              <a:rPr sz="1250" b="1" spc="14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–</a:t>
            </a:r>
            <a:r>
              <a:rPr sz="1250" b="1" spc="105" dirty="0">
                <a:latin typeface="Arial"/>
                <a:cs typeface="Arial"/>
              </a:rPr>
              <a:t> </a:t>
            </a:r>
            <a:r>
              <a:rPr sz="1250" b="1" spc="-20" dirty="0">
                <a:latin typeface="Arial"/>
                <a:cs typeface="Arial"/>
              </a:rPr>
              <a:t>Aura</a:t>
            </a:r>
            <a:endParaRPr sz="1250" b="1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9600" y="4642651"/>
            <a:ext cx="612457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b="1" dirty="0">
                <a:latin typeface="Lucida Sans Unicode"/>
                <a:cs typeface="Lucida Sans Unicode"/>
              </a:rPr>
              <a:t>Los</a:t>
            </a:r>
            <a:r>
              <a:rPr sz="800" b="1" spc="-5" dirty="0">
                <a:latin typeface="Lucida Sans Unicode"/>
                <a:cs typeface="Lucida Sans Unicode"/>
              </a:rPr>
              <a:t> </a:t>
            </a:r>
            <a:r>
              <a:rPr sz="800" b="1" dirty="0">
                <a:latin typeface="Lucida Sans Unicode"/>
                <a:cs typeface="Lucida Sans Unicode"/>
              </a:rPr>
              <a:t>beneficios son</a:t>
            </a:r>
            <a:r>
              <a:rPr sz="800" b="1" spc="-20" dirty="0">
                <a:latin typeface="Lucida Sans Unicode"/>
                <a:cs typeface="Lucida Sans Unicode"/>
              </a:rPr>
              <a:t> </a:t>
            </a:r>
            <a:r>
              <a:rPr sz="800" b="1" spc="-10" dirty="0">
                <a:latin typeface="Lucida Sans Unicode"/>
                <a:cs typeface="Lucida Sans Unicode"/>
              </a:rPr>
              <a:t>voluntarios,</a:t>
            </a:r>
            <a:r>
              <a:rPr sz="800" b="1" spc="10" dirty="0">
                <a:latin typeface="Lucida Sans Unicode"/>
                <a:cs typeface="Lucida Sans Unicode"/>
              </a:rPr>
              <a:t> </a:t>
            </a:r>
            <a:r>
              <a:rPr sz="800" b="1" dirty="0">
                <a:latin typeface="Lucida Sans Unicode"/>
                <a:cs typeface="Lucida Sans Unicode"/>
              </a:rPr>
              <a:t>incluyen</a:t>
            </a:r>
            <a:r>
              <a:rPr sz="800" b="1" spc="-15" dirty="0">
                <a:latin typeface="Lucida Sans Unicode"/>
                <a:cs typeface="Lucida Sans Unicode"/>
              </a:rPr>
              <a:t> </a:t>
            </a:r>
            <a:r>
              <a:rPr sz="800" b="1" dirty="0">
                <a:latin typeface="Lucida Sans Unicode"/>
                <a:cs typeface="Lucida Sans Unicode"/>
              </a:rPr>
              <a:t>primas</a:t>
            </a:r>
            <a:r>
              <a:rPr sz="800" b="1" spc="-5" dirty="0">
                <a:latin typeface="Lucida Sans Unicode"/>
                <a:cs typeface="Lucida Sans Unicode"/>
              </a:rPr>
              <a:t> </a:t>
            </a:r>
            <a:r>
              <a:rPr sz="800" b="1" dirty="0">
                <a:latin typeface="Lucida Sans Unicode"/>
                <a:cs typeface="Lucida Sans Unicode"/>
              </a:rPr>
              <a:t>y</a:t>
            </a:r>
            <a:r>
              <a:rPr sz="800" b="1" spc="-85" dirty="0">
                <a:latin typeface="Lucida Sans Unicode"/>
                <a:cs typeface="Lucida Sans Unicode"/>
              </a:rPr>
              <a:t> </a:t>
            </a:r>
            <a:r>
              <a:rPr sz="800" b="1" dirty="0">
                <a:latin typeface="Lucida Sans Unicode"/>
                <a:cs typeface="Lucida Sans Unicode"/>
              </a:rPr>
              <a:t>costos</a:t>
            </a:r>
            <a:r>
              <a:rPr sz="800" b="1" spc="-5" dirty="0">
                <a:latin typeface="Lucida Sans Unicode"/>
                <a:cs typeface="Lucida Sans Unicode"/>
              </a:rPr>
              <a:t> </a:t>
            </a:r>
            <a:r>
              <a:rPr sz="800" b="1" dirty="0">
                <a:latin typeface="Lucida Sans Unicode"/>
                <a:cs typeface="Lucida Sans Unicode"/>
              </a:rPr>
              <a:t>de</a:t>
            </a:r>
            <a:r>
              <a:rPr sz="800" b="1" spc="-35" dirty="0">
                <a:latin typeface="Lucida Sans Unicode"/>
                <a:cs typeface="Lucida Sans Unicode"/>
              </a:rPr>
              <a:t> </a:t>
            </a:r>
            <a:r>
              <a:rPr sz="800" b="1" dirty="0">
                <a:latin typeface="Lucida Sans Unicode"/>
                <a:cs typeface="Lucida Sans Unicode"/>
              </a:rPr>
              <a:t>administración</a:t>
            </a:r>
            <a:r>
              <a:rPr sz="800" b="1" spc="-20" dirty="0">
                <a:latin typeface="Lucida Sans Unicode"/>
                <a:cs typeface="Lucida Sans Unicode"/>
              </a:rPr>
              <a:t> </a:t>
            </a:r>
            <a:r>
              <a:rPr sz="800" b="1" dirty="0">
                <a:latin typeface="Lucida Sans Unicode"/>
                <a:cs typeface="Lucida Sans Unicode"/>
              </a:rPr>
              <a:t>a</a:t>
            </a:r>
            <a:r>
              <a:rPr sz="800" b="1" spc="-35" dirty="0">
                <a:latin typeface="Lucida Sans Unicode"/>
                <a:cs typeface="Lucida Sans Unicode"/>
              </a:rPr>
              <a:t> </a:t>
            </a:r>
            <a:r>
              <a:rPr sz="800" b="1" dirty="0">
                <a:latin typeface="Lucida Sans Unicode"/>
                <a:cs typeface="Lucida Sans Unicode"/>
              </a:rPr>
              <a:t>expensas del</a:t>
            </a:r>
            <a:r>
              <a:rPr sz="800" b="1" spc="30" dirty="0">
                <a:latin typeface="Lucida Sans Unicode"/>
                <a:cs typeface="Lucida Sans Unicode"/>
              </a:rPr>
              <a:t> </a:t>
            </a:r>
            <a:r>
              <a:rPr sz="800" b="1" dirty="0">
                <a:latin typeface="Lucida Sans Unicode"/>
                <a:cs typeface="Lucida Sans Unicode"/>
              </a:rPr>
              <a:t>miembro</a:t>
            </a:r>
            <a:r>
              <a:rPr sz="800" b="1" spc="-10" dirty="0">
                <a:latin typeface="Lucida Sans Unicode"/>
                <a:cs typeface="Lucida Sans Unicode"/>
              </a:rPr>
              <a:t> </a:t>
            </a:r>
            <a:r>
              <a:rPr sz="800" b="1" dirty="0">
                <a:latin typeface="Lucida Sans Unicode"/>
                <a:cs typeface="Lucida Sans Unicode"/>
              </a:rPr>
              <a:t>y/o</a:t>
            </a:r>
            <a:r>
              <a:rPr sz="800" b="1" spc="-10" dirty="0">
                <a:latin typeface="Lucida Sans Unicode"/>
                <a:cs typeface="Lucida Sans Unicode"/>
              </a:rPr>
              <a:t> empleador</a:t>
            </a:r>
            <a:r>
              <a:rPr sz="800" b="1" spc="-70" dirty="0">
                <a:latin typeface="Lucida Sans Unicode"/>
                <a:cs typeface="Lucida Sans Unicode"/>
              </a:rPr>
              <a:t> </a:t>
            </a:r>
            <a:r>
              <a:rPr sz="800" b="1" spc="-10" dirty="0">
                <a:latin typeface="Lucida Sans Unicode"/>
                <a:cs typeface="Lucida Sans Unicode"/>
              </a:rPr>
              <a:t>elector.</a:t>
            </a:r>
            <a:endParaRPr sz="800" dirty="0">
              <a:latin typeface="Lucida Sans Unicode"/>
              <a:cs typeface="Lucida Sans Unicode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4648" y="4707220"/>
            <a:ext cx="1292751" cy="29391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4648" y="4707220"/>
            <a:ext cx="1292751" cy="293914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930207" y="609166"/>
          <a:ext cx="5944870" cy="37604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52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0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0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17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9584">
                <a:tc>
                  <a:txBody>
                    <a:bodyPr/>
                    <a:lstStyle/>
                    <a:p>
                      <a:pPr marR="273685" algn="ctr">
                        <a:lnSpc>
                          <a:spcPts val="1300"/>
                        </a:lnSpc>
                        <a:spcBef>
                          <a:spcPts val="140"/>
                        </a:spcBef>
                      </a:pPr>
                      <a:r>
                        <a:rPr sz="1100" spc="-10" dirty="0">
                          <a:solidFill>
                            <a:srgbClr val="3678B3"/>
                          </a:solidFill>
                          <a:latin typeface="Arial Black"/>
                          <a:cs typeface="Arial Black"/>
                        </a:rPr>
                        <a:t>DELTADENTAL</a:t>
                      </a:r>
                      <a:endParaRPr sz="1100">
                        <a:latin typeface="Arial Black"/>
                        <a:cs typeface="Arial Black"/>
                      </a:endParaRPr>
                    </a:p>
                    <a:p>
                      <a:pPr marR="259715" algn="ctr">
                        <a:lnSpc>
                          <a:spcPts val="1300"/>
                        </a:lnSpc>
                      </a:pPr>
                      <a:r>
                        <a:rPr sz="1100" spc="-20" dirty="0">
                          <a:solidFill>
                            <a:srgbClr val="3678B3"/>
                          </a:solidFill>
                          <a:latin typeface="Arial Black"/>
                          <a:cs typeface="Arial Black"/>
                        </a:rPr>
                        <a:t>DHMO</a:t>
                      </a:r>
                      <a:endParaRPr sz="1100">
                        <a:latin typeface="Arial Black"/>
                        <a:cs typeface="Arial Black"/>
                      </a:endParaRPr>
                    </a:p>
                  </a:txBody>
                  <a:tcPr marL="0" marR="0" marT="17780" marB="0"/>
                </a:tc>
                <a:tc>
                  <a:txBody>
                    <a:bodyPr/>
                    <a:lstStyle/>
                    <a:p>
                      <a:pPr marL="440690">
                        <a:lnSpc>
                          <a:spcPts val="1300"/>
                        </a:lnSpc>
                        <a:spcBef>
                          <a:spcPts val="140"/>
                        </a:spcBef>
                      </a:pPr>
                      <a:r>
                        <a:rPr sz="1100" spc="-10" dirty="0">
                          <a:solidFill>
                            <a:srgbClr val="3678B3"/>
                          </a:solidFill>
                          <a:latin typeface="Arial Black"/>
                          <a:cs typeface="Arial Black"/>
                        </a:rPr>
                        <a:t>MetLife</a:t>
                      </a:r>
                      <a:endParaRPr sz="1100">
                        <a:latin typeface="Arial Black"/>
                        <a:cs typeface="Arial Black"/>
                      </a:endParaRPr>
                    </a:p>
                    <a:p>
                      <a:pPr marL="360045">
                        <a:lnSpc>
                          <a:spcPts val="1300"/>
                        </a:lnSpc>
                      </a:pPr>
                      <a:r>
                        <a:rPr sz="1100" spc="-10" dirty="0">
                          <a:solidFill>
                            <a:srgbClr val="3678B3"/>
                          </a:solidFill>
                          <a:latin typeface="Arial Black"/>
                          <a:cs typeface="Arial Black"/>
                        </a:rPr>
                        <a:t>LOWPPO</a:t>
                      </a:r>
                      <a:endParaRPr sz="1100">
                        <a:latin typeface="Arial Black"/>
                        <a:cs typeface="Arial Black"/>
                      </a:endParaRPr>
                    </a:p>
                  </a:txBody>
                  <a:tcPr marL="0" marR="0" marT="17780" marB="0"/>
                </a:tc>
                <a:tc>
                  <a:txBody>
                    <a:bodyPr/>
                    <a:lstStyle/>
                    <a:p>
                      <a:pPr marL="549910">
                        <a:lnSpc>
                          <a:spcPts val="1300"/>
                        </a:lnSpc>
                        <a:spcBef>
                          <a:spcPts val="140"/>
                        </a:spcBef>
                      </a:pPr>
                      <a:r>
                        <a:rPr sz="1100" spc="-10" dirty="0">
                          <a:solidFill>
                            <a:srgbClr val="3678B3"/>
                          </a:solidFill>
                          <a:latin typeface="Arial Black"/>
                          <a:cs typeface="Arial Black"/>
                        </a:rPr>
                        <a:t>MetLife</a:t>
                      </a:r>
                      <a:endParaRPr sz="1100">
                        <a:latin typeface="Arial Black"/>
                        <a:cs typeface="Arial Black"/>
                      </a:endParaRPr>
                    </a:p>
                    <a:p>
                      <a:pPr marL="497205">
                        <a:lnSpc>
                          <a:spcPts val="1300"/>
                        </a:lnSpc>
                      </a:pPr>
                      <a:r>
                        <a:rPr sz="1100" spc="-40" dirty="0">
                          <a:solidFill>
                            <a:srgbClr val="3678B3"/>
                          </a:solidFill>
                          <a:latin typeface="Arial Black"/>
                          <a:cs typeface="Arial Black"/>
                        </a:rPr>
                        <a:t>MID</a:t>
                      </a:r>
                      <a:r>
                        <a:rPr sz="1100" spc="-250" dirty="0">
                          <a:solidFill>
                            <a:srgbClr val="3678B3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100" spc="-25" dirty="0">
                          <a:solidFill>
                            <a:srgbClr val="3678B3"/>
                          </a:solidFill>
                          <a:latin typeface="Arial Black"/>
                          <a:cs typeface="Arial Black"/>
                        </a:rPr>
                        <a:t>PPO</a:t>
                      </a:r>
                      <a:endParaRPr sz="1100">
                        <a:latin typeface="Arial Black"/>
                        <a:cs typeface="Arial Black"/>
                      </a:endParaRPr>
                    </a:p>
                  </a:txBody>
                  <a:tcPr marL="0" marR="0" marT="17780" marB="0"/>
                </a:tc>
                <a:tc>
                  <a:txBody>
                    <a:bodyPr/>
                    <a:lstStyle/>
                    <a:p>
                      <a:pPr marL="511175">
                        <a:lnSpc>
                          <a:spcPts val="1300"/>
                        </a:lnSpc>
                        <a:spcBef>
                          <a:spcPts val="140"/>
                        </a:spcBef>
                      </a:pPr>
                      <a:r>
                        <a:rPr sz="1100" spc="-10" dirty="0">
                          <a:solidFill>
                            <a:srgbClr val="3678B3"/>
                          </a:solidFill>
                          <a:latin typeface="Arial Black"/>
                          <a:cs typeface="Arial Black"/>
                        </a:rPr>
                        <a:t>MetLife</a:t>
                      </a:r>
                      <a:endParaRPr sz="1100">
                        <a:latin typeface="Arial Black"/>
                        <a:cs typeface="Arial Black"/>
                      </a:endParaRPr>
                    </a:p>
                    <a:p>
                      <a:pPr marL="417195">
                        <a:lnSpc>
                          <a:spcPts val="1300"/>
                        </a:lnSpc>
                      </a:pPr>
                      <a:r>
                        <a:rPr sz="1100" spc="-10" dirty="0">
                          <a:solidFill>
                            <a:srgbClr val="3678B3"/>
                          </a:solidFill>
                          <a:latin typeface="Arial Black"/>
                          <a:cs typeface="Arial Black"/>
                        </a:rPr>
                        <a:t>HIGHPPO</a:t>
                      </a:r>
                      <a:endParaRPr sz="1100">
                        <a:latin typeface="Arial Black"/>
                        <a:cs typeface="Arial Black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815">
                <a:tc>
                  <a:txBody>
                    <a:bodyPr/>
                    <a:lstStyle/>
                    <a:p>
                      <a:pPr marR="307975" algn="ct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800" spc="-10" dirty="0">
                          <a:latin typeface="Lucida Sans Unicode"/>
                          <a:cs typeface="Lucida Sans Unicode"/>
                        </a:rPr>
                        <a:t>$12.55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7314" marB="0"/>
                </a:tc>
                <a:tc>
                  <a:txBody>
                    <a:bodyPr/>
                    <a:lstStyle/>
                    <a:p>
                      <a:pPr marL="494030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800" spc="-10" dirty="0">
                          <a:latin typeface="Lucida Sans Unicode"/>
                          <a:cs typeface="Lucida Sans Unicode"/>
                        </a:rPr>
                        <a:t>$19.81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7314" marB="0"/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800" spc="-10" dirty="0">
                          <a:latin typeface="Lucida Sans Unicode"/>
                          <a:cs typeface="Lucida Sans Unicode"/>
                        </a:rPr>
                        <a:t>$31.01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7314" marB="0"/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800" spc="-10" dirty="0">
                          <a:latin typeface="Lucida Sans Unicode"/>
                          <a:cs typeface="Lucida Sans Unicode"/>
                        </a:rPr>
                        <a:t>$40.78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7314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R="309245" algn="ctr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800" spc="-10" dirty="0">
                          <a:latin typeface="Lucida Sans Unicode"/>
                          <a:cs typeface="Lucida Sans Unicode"/>
                        </a:rPr>
                        <a:t>$25.09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8894" marB="0"/>
                </a:tc>
                <a:tc>
                  <a:txBody>
                    <a:bodyPr/>
                    <a:lstStyle/>
                    <a:p>
                      <a:pPr marL="494030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800" spc="-10" dirty="0">
                          <a:latin typeface="Lucida Sans Unicode"/>
                          <a:cs typeface="Lucida Sans Unicode"/>
                        </a:rPr>
                        <a:t>$35.84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8894" marB="0"/>
                </a:tc>
                <a:tc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800" spc="-10" dirty="0">
                          <a:latin typeface="Lucida Sans Unicode"/>
                          <a:cs typeface="Lucida Sans Unicode"/>
                        </a:rPr>
                        <a:t>$62.05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8894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800" spc="-10" dirty="0">
                          <a:latin typeface="Lucida Sans Unicode"/>
                          <a:cs typeface="Lucida Sans Unicode"/>
                        </a:rPr>
                        <a:t>$81.55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48894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204">
                <a:tc>
                  <a:txBody>
                    <a:bodyPr/>
                    <a:lstStyle/>
                    <a:p>
                      <a:pPr marR="308610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800" spc="-10" dirty="0">
                          <a:latin typeface="Lucida Sans Unicode"/>
                          <a:cs typeface="Lucida Sans Unicode"/>
                        </a:rPr>
                        <a:t>$26.11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0165" marB="0"/>
                </a:tc>
                <a:tc>
                  <a:txBody>
                    <a:bodyPr/>
                    <a:lstStyle/>
                    <a:p>
                      <a:pPr marL="49403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800" spc="-10" dirty="0">
                          <a:latin typeface="Lucida Sans Unicode"/>
                          <a:cs typeface="Lucida Sans Unicode"/>
                        </a:rPr>
                        <a:t>$46.05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0165" marB="0"/>
                </a:tc>
                <a:tc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800" spc="-10" dirty="0">
                          <a:latin typeface="Lucida Sans Unicode"/>
                          <a:cs typeface="Lucida Sans Unicode"/>
                        </a:rPr>
                        <a:t>$78.94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0165" marB="0"/>
                </a:tc>
                <a:tc>
                  <a:txBody>
                    <a:bodyPr/>
                    <a:lstStyle/>
                    <a:p>
                      <a:pPr marL="76835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800" spc="-10" dirty="0">
                          <a:latin typeface="Lucida Sans Unicode"/>
                          <a:cs typeface="Lucida Sans Unicode"/>
                        </a:rPr>
                        <a:t>$108.83</a:t>
                      </a:r>
                      <a:endParaRPr sz="800" dirty="0">
                        <a:latin typeface="Lucida Sans Unicode"/>
                        <a:cs typeface="Lucida Sans Unicode"/>
                      </a:endParaRPr>
                    </a:p>
                  </a:txBody>
                  <a:tcPr marL="0" marR="0" marT="5016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0665">
                <a:tc>
                  <a:txBody>
                    <a:bodyPr/>
                    <a:lstStyle/>
                    <a:p>
                      <a:pPr marR="309245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800" spc="-10" dirty="0">
                          <a:latin typeface="Lucida Sans Unicode"/>
                          <a:cs typeface="Lucida Sans Unicode"/>
                        </a:rPr>
                        <a:t>$40.81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0800" marB="0">
                    <a:lnB w="9525">
                      <a:solidFill>
                        <a:srgbClr val="CCCC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339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800" spc="-10" dirty="0">
                          <a:latin typeface="Lucida Sans Unicode"/>
                          <a:cs typeface="Lucida Sans Unicode"/>
                        </a:rPr>
                        <a:t>$62.05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0800" marB="0">
                    <a:lnB w="9525">
                      <a:solidFill>
                        <a:srgbClr val="CCCC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800" spc="-10" dirty="0">
                          <a:latin typeface="Lucida Sans Unicode"/>
                          <a:cs typeface="Lucida Sans Unicode"/>
                        </a:rPr>
                        <a:t>$110.06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0800" marB="0">
                    <a:lnB w="9525">
                      <a:solidFill>
                        <a:srgbClr val="CCCC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835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800" spc="-10" dirty="0">
                          <a:latin typeface="Lucida Sans Unicode"/>
                          <a:cs typeface="Lucida Sans Unicode"/>
                        </a:rPr>
                        <a:t>$138.64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0800" marB="0">
                    <a:lnB w="9525">
                      <a:solidFill>
                        <a:srgbClr val="CCCCC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155">
                <a:tc>
                  <a:txBody>
                    <a:bodyPr/>
                    <a:lstStyle/>
                    <a:p>
                      <a:pPr marR="292100"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800" spc="-25" dirty="0">
                          <a:latin typeface="Lucida Sans Unicode"/>
                          <a:cs typeface="Lucida Sans Unicode"/>
                        </a:rPr>
                        <a:t>No</a:t>
                      </a:r>
                      <a:endParaRPr sz="800" dirty="0">
                        <a:latin typeface="Lucida Sans Unicode"/>
                        <a:cs typeface="Lucida Sans Unicode"/>
                      </a:endParaRPr>
                    </a:p>
                  </a:txBody>
                  <a:tcPr marL="0" marR="0" marT="85090" marB="0">
                    <a:lnL w="9525">
                      <a:solidFill>
                        <a:srgbClr val="CCCCCC"/>
                      </a:solidFill>
                      <a:prstDash val="solid"/>
                    </a:lnL>
                    <a:lnT w="9525">
                      <a:solidFill>
                        <a:srgbClr val="CCCCCC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5181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lang="en-US" sz="800" spc="-25" dirty="0" err="1">
                          <a:latin typeface="Lucida Sans Unicode"/>
                          <a:cs typeface="Lucida Sans Unicode"/>
                        </a:rPr>
                        <a:t>Sí</a:t>
                      </a:r>
                      <a:endParaRPr sz="800" dirty="0">
                        <a:latin typeface="Lucida Sans Unicode"/>
                        <a:cs typeface="Lucida Sans Unicode"/>
                      </a:endParaRPr>
                    </a:p>
                  </a:txBody>
                  <a:tcPr marL="0" marR="0" marT="85090" marB="0">
                    <a:lnT w="9525">
                      <a:solidFill>
                        <a:srgbClr val="CCCCCC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0645"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lang="en-US" sz="800" spc="-25" dirty="0" err="1">
                          <a:latin typeface="Lucida Sans Unicode"/>
                          <a:cs typeface="Lucida Sans Unicode"/>
                        </a:rPr>
                        <a:t>Sí</a:t>
                      </a:r>
                      <a:endParaRPr sz="800" dirty="0">
                        <a:latin typeface="Lucida Sans Unicode"/>
                        <a:cs typeface="Lucida Sans Unicode"/>
                      </a:endParaRPr>
                    </a:p>
                  </a:txBody>
                  <a:tcPr marL="0" marR="0" marT="85090" marB="0">
                    <a:lnT w="9525">
                      <a:solidFill>
                        <a:srgbClr val="CCCCCC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2865"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lang="en-US" sz="800" spc="-25" dirty="0" err="1">
                          <a:latin typeface="Lucida Sans Unicode"/>
                          <a:cs typeface="Lucida Sans Unicode"/>
                        </a:rPr>
                        <a:t>Sí</a:t>
                      </a:r>
                      <a:endParaRPr sz="800" dirty="0">
                        <a:latin typeface="Lucida Sans Unicode"/>
                        <a:cs typeface="Lucida Sans Unicode"/>
                      </a:endParaRPr>
                    </a:p>
                  </a:txBody>
                  <a:tcPr marL="0" marR="0" marT="85090" marB="0">
                    <a:lnR w="9525">
                      <a:solidFill>
                        <a:srgbClr val="CCCCCC"/>
                      </a:solidFill>
                      <a:prstDash val="solid"/>
                    </a:lnR>
                    <a:lnT w="9525">
                      <a:solidFill>
                        <a:srgbClr val="CCCCCC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96745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424815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2012314" algn="l"/>
                          <a:tab pos="3603625" algn="l"/>
                          <a:tab pos="5144135" algn="l"/>
                        </a:tabLst>
                      </a:pPr>
                      <a:r>
                        <a:rPr sz="800" spc="-20" dirty="0">
                          <a:latin typeface="Lucida Sans Unicode"/>
                          <a:cs typeface="Lucida Sans Unicode"/>
                        </a:rPr>
                        <a:t>None</a:t>
                      </a:r>
                      <a:r>
                        <a:rPr sz="800" dirty="0">
                          <a:latin typeface="Lucida Sans Unicode"/>
                          <a:cs typeface="Lucida Sans Unicode"/>
                        </a:rPr>
                        <a:t>	</a:t>
                      </a:r>
                      <a:r>
                        <a:rPr sz="800" spc="-25" dirty="0">
                          <a:latin typeface="Lucida Sans Unicode"/>
                          <a:cs typeface="Lucida Sans Unicode"/>
                        </a:rPr>
                        <a:t>$25</a:t>
                      </a:r>
                      <a:r>
                        <a:rPr sz="800" dirty="0">
                          <a:latin typeface="Lucida Sans Unicode"/>
                          <a:cs typeface="Lucida Sans Unicode"/>
                        </a:rPr>
                        <a:t>	</a:t>
                      </a:r>
                      <a:r>
                        <a:rPr sz="800" spc="-25" dirty="0">
                          <a:latin typeface="Lucida Sans Unicode"/>
                          <a:cs typeface="Lucida Sans Unicode"/>
                        </a:rPr>
                        <a:t>$50</a:t>
                      </a:r>
                      <a:r>
                        <a:rPr sz="800" dirty="0">
                          <a:latin typeface="Lucida Sans Unicode"/>
                          <a:cs typeface="Lucida Sans Unicode"/>
                        </a:rPr>
                        <a:t>	</a:t>
                      </a:r>
                      <a:r>
                        <a:rPr sz="800" spc="-25" dirty="0">
                          <a:latin typeface="Lucida Sans Unicode"/>
                          <a:cs typeface="Lucida Sans Unicode"/>
                        </a:rPr>
                        <a:t>$50</a:t>
                      </a:r>
                      <a:endParaRPr sz="800" dirty="0">
                        <a:latin typeface="Lucida Sans Unicode"/>
                        <a:cs typeface="Lucida Sans Unicode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409575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1953260" algn="l"/>
                          <a:tab pos="3512185" algn="l"/>
                          <a:tab pos="5072380" algn="l"/>
                        </a:tabLst>
                      </a:pPr>
                      <a:r>
                        <a:rPr sz="800" spc="-20" dirty="0">
                          <a:latin typeface="Lucida Sans Unicode"/>
                          <a:cs typeface="Lucida Sans Unicode"/>
                        </a:rPr>
                        <a:t>None</a:t>
                      </a:r>
                      <a:r>
                        <a:rPr sz="800" dirty="0">
                          <a:latin typeface="Lucida Sans Unicode"/>
                          <a:cs typeface="Lucida Sans Unicode"/>
                        </a:rPr>
                        <a:t>	</a:t>
                      </a:r>
                      <a:r>
                        <a:rPr sz="800" spc="-20" dirty="0">
                          <a:latin typeface="Lucida Sans Unicode"/>
                          <a:cs typeface="Lucida Sans Unicode"/>
                        </a:rPr>
                        <a:t>1,250</a:t>
                      </a:r>
                      <a:r>
                        <a:rPr sz="800" dirty="0">
                          <a:latin typeface="Lucida Sans Unicode"/>
                          <a:cs typeface="Lucida Sans Unicode"/>
                        </a:rPr>
                        <a:t>	</a:t>
                      </a:r>
                      <a:r>
                        <a:rPr sz="800" spc="-10" dirty="0">
                          <a:latin typeface="Lucida Sans Unicode"/>
                          <a:cs typeface="Lucida Sans Unicode"/>
                        </a:rPr>
                        <a:t>$1,750</a:t>
                      </a:r>
                      <a:r>
                        <a:rPr sz="800" dirty="0">
                          <a:latin typeface="Lucida Sans Unicode"/>
                          <a:cs typeface="Lucida Sans Unicode"/>
                        </a:rPr>
                        <a:t>	</a:t>
                      </a:r>
                      <a:r>
                        <a:rPr sz="800" spc="-10" dirty="0">
                          <a:latin typeface="Lucida Sans Unicode"/>
                          <a:cs typeface="Lucida Sans Unicode"/>
                        </a:rPr>
                        <a:t>$5,250</a:t>
                      </a:r>
                      <a:endParaRPr sz="800" dirty="0">
                        <a:latin typeface="Lucida Sans Unicode"/>
                        <a:cs typeface="Lucida Sans Unicode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464184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2009139" algn="l"/>
                          <a:tab pos="3596004" algn="l"/>
                          <a:tab pos="5147310" algn="l"/>
                        </a:tabLst>
                      </a:pPr>
                      <a:r>
                        <a:rPr sz="800" spc="-20" dirty="0">
                          <a:latin typeface="Lucida Sans Unicode"/>
                          <a:cs typeface="Lucida Sans Unicode"/>
                        </a:rPr>
                        <a:t>100%</a:t>
                      </a:r>
                      <a:r>
                        <a:rPr sz="800" dirty="0">
                          <a:latin typeface="Lucida Sans Unicode"/>
                          <a:cs typeface="Lucida Sans Unicode"/>
                        </a:rPr>
                        <a:t>	</a:t>
                      </a:r>
                      <a:r>
                        <a:rPr sz="800" spc="-20" dirty="0">
                          <a:latin typeface="Lucida Sans Unicode"/>
                          <a:cs typeface="Lucida Sans Unicode"/>
                        </a:rPr>
                        <a:t>100%</a:t>
                      </a:r>
                      <a:r>
                        <a:rPr sz="800" dirty="0">
                          <a:latin typeface="Lucida Sans Unicode"/>
                          <a:cs typeface="Lucida Sans Unicode"/>
                        </a:rPr>
                        <a:t>	</a:t>
                      </a:r>
                      <a:r>
                        <a:rPr sz="800" spc="-20" dirty="0">
                          <a:latin typeface="Lucida Sans Unicode"/>
                          <a:cs typeface="Lucida Sans Unicode"/>
                        </a:rPr>
                        <a:t>100%</a:t>
                      </a:r>
                      <a:r>
                        <a:rPr sz="800" dirty="0">
                          <a:latin typeface="Lucida Sans Unicode"/>
                          <a:cs typeface="Lucida Sans Unicode"/>
                        </a:rPr>
                        <a:t>	</a:t>
                      </a:r>
                      <a:r>
                        <a:rPr sz="800" spc="-20" dirty="0">
                          <a:latin typeface="Lucida Sans Unicode"/>
                          <a:cs typeface="Lucida Sans Unicode"/>
                        </a:rPr>
                        <a:t>100%</a:t>
                      </a:r>
                      <a:endParaRPr sz="800" dirty="0">
                        <a:latin typeface="Lucida Sans Unicode"/>
                        <a:cs typeface="Lucida Sans Unicode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214629">
                        <a:lnSpc>
                          <a:spcPts val="690"/>
                        </a:lnSpc>
                      </a:pPr>
                      <a:r>
                        <a:rPr sz="650" dirty="0">
                          <a:latin typeface="Lucida Sans Unicode"/>
                          <a:cs typeface="Lucida Sans Unicode"/>
                        </a:rPr>
                        <a:t>Copago</a:t>
                      </a:r>
                      <a:r>
                        <a:rPr sz="650" spc="21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latin typeface="Lucida Sans Unicode"/>
                          <a:cs typeface="Lucida Sans Unicode"/>
                        </a:rPr>
                        <a:t>basado</a:t>
                      </a:r>
                      <a:r>
                        <a:rPr sz="650" spc="9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spc="-25" dirty="0">
                          <a:latin typeface="Lucida Sans Unicode"/>
                          <a:cs typeface="Lucida Sans Unicode"/>
                        </a:rPr>
                        <a:t>en</a:t>
                      </a:r>
                      <a:endParaRPr sz="650" dirty="0">
                        <a:latin typeface="Lucida Sans Unicode"/>
                        <a:cs typeface="Lucida Sans Unicode"/>
                      </a:endParaRPr>
                    </a:p>
                    <a:p>
                      <a:pPr marL="214629">
                        <a:lnSpc>
                          <a:spcPts val="869"/>
                        </a:lnSpc>
                        <a:tabLst>
                          <a:tab pos="1890395" algn="l"/>
                          <a:tab pos="3575050" algn="l"/>
                          <a:tab pos="5119370" algn="l"/>
                        </a:tabLst>
                      </a:pPr>
                      <a:r>
                        <a:rPr sz="650" dirty="0">
                          <a:latin typeface="Lucida Sans Unicode"/>
                          <a:cs typeface="Lucida Sans Unicode"/>
                        </a:rPr>
                        <a:t>Servicio</a:t>
                      </a:r>
                      <a:r>
                        <a:rPr sz="650" spc="204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spc="-10" dirty="0">
                          <a:latin typeface="Lucida Sans Unicode"/>
                          <a:cs typeface="Lucida Sans Unicode"/>
                        </a:rPr>
                        <a:t>recibido</a:t>
                      </a:r>
                      <a:r>
                        <a:rPr sz="650" dirty="0">
                          <a:latin typeface="Lucida Sans Unicode"/>
                          <a:cs typeface="Lucida Sans Unicode"/>
                        </a:rPr>
                        <a:t>	</a:t>
                      </a:r>
                      <a:r>
                        <a:rPr sz="800" spc="-10" dirty="0">
                          <a:latin typeface="Lucida Sans Unicode"/>
                          <a:cs typeface="Lucida Sans Unicode"/>
                        </a:rPr>
                        <a:t>50%/50%</a:t>
                      </a:r>
                      <a:r>
                        <a:rPr sz="800" dirty="0">
                          <a:latin typeface="Lucida Sans Unicode"/>
                          <a:cs typeface="Lucida Sans Unicode"/>
                        </a:rPr>
                        <a:t>	</a:t>
                      </a:r>
                      <a:r>
                        <a:rPr sz="800" spc="-10" dirty="0">
                          <a:latin typeface="Lucida Sans Unicode"/>
                          <a:cs typeface="Lucida Sans Unicode"/>
                        </a:rPr>
                        <a:t>80%/50%</a:t>
                      </a:r>
                      <a:r>
                        <a:rPr sz="800" dirty="0">
                          <a:latin typeface="Lucida Sans Unicode"/>
                          <a:cs typeface="Lucida Sans Unicode"/>
                        </a:rPr>
                        <a:t>	</a:t>
                      </a:r>
                      <a:r>
                        <a:rPr sz="800" spc="-10" dirty="0">
                          <a:latin typeface="Lucida Sans Unicode"/>
                          <a:cs typeface="Lucida Sans Unicode"/>
                        </a:rPr>
                        <a:t>80%/80%</a:t>
                      </a:r>
                      <a:endParaRPr sz="800" dirty="0">
                        <a:latin typeface="Lucida Sans Unicode"/>
                        <a:cs typeface="Lucida Sans Unicode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214629">
                        <a:lnSpc>
                          <a:spcPts val="690"/>
                        </a:lnSpc>
                      </a:pPr>
                      <a:r>
                        <a:rPr sz="650" dirty="0">
                          <a:latin typeface="Lucida Sans Unicode"/>
                          <a:cs typeface="Lucida Sans Unicode"/>
                        </a:rPr>
                        <a:t>Copago</a:t>
                      </a:r>
                      <a:r>
                        <a:rPr sz="650" spc="21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dirty="0">
                          <a:latin typeface="Lucida Sans Unicode"/>
                          <a:cs typeface="Lucida Sans Unicode"/>
                        </a:rPr>
                        <a:t>basado</a:t>
                      </a:r>
                      <a:r>
                        <a:rPr sz="650" spc="9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spc="-25" dirty="0">
                          <a:latin typeface="Lucida Sans Unicode"/>
                          <a:cs typeface="Lucida Sans Unicode"/>
                        </a:rPr>
                        <a:t>en</a:t>
                      </a:r>
                      <a:endParaRPr sz="650" dirty="0">
                        <a:latin typeface="Lucida Sans Unicode"/>
                        <a:cs typeface="Lucida Sans Unicode"/>
                      </a:endParaRPr>
                    </a:p>
                    <a:p>
                      <a:pPr marL="214629">
                        <a:lnSpc>
                          <a:spcPts val="869"/>
                        </a:lnSpc>
                        <a:tabLst>
                          <a:tab pos="1833245" algn="l"/>
                          <a:tab pos="3606800" algn="l"/>
                          <a:tab pos="5119370" algn="l"/>
                        </a:tabLst>
                      </a:pPr>
                      <a:r>
                        <a:rPr sz="650" dirty="0">
                          <a:latin typeface="Lucida Sans Unicode"/>
                          <a:cs typeface="Lucida Sans Unicode"/>
                        </a:rPr>
                        <a:t>Servicio</a:t>
                      </a:r>
                      <a:r>
                        <a:rPr sz="650" spc="204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650" spc="-10" dirty="0">
                          <a:latin typeface="Lucida Sans Unicode"/>
                          <a:cs typeface="Lucida Sans Unicode"/>
                        </a:rPr>
                        <a:t>recibido</a:t>
                      </a:r>
                      <a:r>
                        <a:rPr sz="650" dirty="0">
                          <a:latin typeface="Lucida Sans Unicode"/>
                          <a:cs typeface="Lucida Sans Unicode"/>
                        </a:rPr>
                        <a:t>	</a:t>
                      </a:r>
                      <a:r>
                        <a:rPr sz="800" spc="-10" dirty="0">
                          <a:latin typeface="Lucida Sans Unicode"/>
                          <a:cs typeface="Lucida Sans Unicode"/>
                        </a:rPr>
                        <a:t>50%/50%</a:t>
                      </a:r>
                      <a:r>
                        <a:rPr sz="800" dirty="0">
                          <a:latin typeface="Lucida Sans Unicode"/>
                          <a:cs typeface="Lucida Sans Unicode"/>
                        </a:rPr>
                        <a:t>	</a:t>
                      </a:r>
                      <a:r>
                        <a:rPr sz="800" spc="-10" dirty="0">
                          <a:latin typeface="Lucida Sans Unicode"/>
                          <a:cs typeface="Lucida Sans Unicode"/>
                        </a:rPr>
                        <a:t>50%/25%</a:t>
                      </a:r>
                      <a:r>
                        <a:rPr sz="800" dirty="0">
                          <a:latin typeface="Lucida Sans Unicode"/>
                          <a:cs typeface="Lucida Sans Unicode"/>
                        </a:rPr>
                        <a:t>	</a:t>
                      </a:r>
                      <a:r>
                        <a:rPr sz="800" spc="-10" dirty="0">
                          <a:latin typeface="Lucida Sans Unicode"/>
                          <a:cs typeface="Lucida Sans Unicode"/>
                        </a:rPr>
                        <a:t>50%/50%</a:t>
                      </a:r>
                      <a:endParaRPr sz="800" dirty="0">
                        <a:latin typeface="Lucida Sans Unicode"/>
                        <a:cs typeface="Lucida Sans Unicode"/>
                      </a:endParaRPr>
                    </a:p>
                  </a:txBody>
                  <a:tcPr marL="0" marR="0" marT="7620" marB="0">
                    <a:lnL w="9525">
                      <a:solidFill>
                        <a:srgbClr val="CCCCCC"/>
                      </a:solidFill>
                      <a:prstDash val="solid"/>
                    </a:lnL>
                    <a:lnR w="9525">
                      <a:solidFill>
                        <a:srgbClr val="CCCCCC"/>
                      </a:solidFill>
                      <a:prstDash val="solid"/>
                    </a:lnR>
                    <a:lnB w="9525">
                      <a:solidFill>
                        <a:srgbClr val="CCCCCC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0" y="-63"/>
            <a:ext cx="9144000" cy="1007744"/>
            <a:chOff x="0" y="-63"/>
            <a:chExt cx="9144000" cy="1007744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3347" y="187597"/>
              <a:ext cx="820011" cy="82001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-63"/>
              <a:ext cx="9144000" cy="590550"/>
            </a:xfrm>
            <a:custGeom>
              <a:avLst/>
              <a:gdLst/>
              <a:ahLst/>
              <a:cxnLst/>
              <a:rect l="l" t="t" r="r" b="b"/>
              <a:pathLst>
                <a:path w="9144000" h="590550">
                  <a:moveTo>
                    <a:pt x="9144000" y="0"/>
                  </a:moveTo>
                  <a:lnTo>
                    <a:pt x="0" y="0"/>
                  </a:lnTo>
                  <a:lnTo>
                    <a:pt x="0" y="590486"/>
                  </a:lnTo>
                  <a:lnTo>
                    <a:pt x="9144000" y="590486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1244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0" y="1371600"/>
            <a:ext cx="2638425" cy="190500"/>
          </a:xfrm>
          <a:custGeom>
            <a:avLst/>
            <a:gdLst/>
            <a:ahLst/>
            <a:cxnLst/>
            <a:rect l="l" t="t" r="r" b="b"/>
            <a:pathLst>
              <a:path w="2638425" h="190500">
                <a:moveTo>
                  <a:pt x="2544826" y="0"/>
                </a:moveTo>
                <a:lnTo>
                  <a:pt x="0" y="0"/>
                </a:lnTo>
                <a:lnTo>
                  <a:pt x="0" y="190373"/>
                </a:lnTo>
                <a:lnTo>
                  <a:pt x="2544826" y="190373"/>
                </a:lnTo>
                <a:lnTo>
                  <a:pt x="2581148" y="182879"/>
                </a:lnTo>
                <a:lnTo>
                  <a:pt x="2610739" y="162560"/>
                </a:lnTo>
                <a:lnTo>
                  <a:pt x="2630678" y="132207"/>
                </a:lnTo>
                <a:lnTo>
                  <a:pt x="2638044" y="95250"/>
                </a:lnTo>
                <a:lnTo>
                  <a:pt x="2630678" y="58165"/>
                </a:lnTo>
                <a:lnTo>
                  <a:pt x="2610739" y="27812"/>
                </a:lnTo>
                <a:lnTo>
                  <a:pt x="2581148" y="7492"/>
                </a:lnTo>
                <a:lnTo>
                  <a:pt x="2544826" y="0"/>
                </a:lnTo>
                <a:close/>
              </a:path>
            </a:pathLst>
          </a:custGeom>
          <a:solidFill>
            <a:srgbClr val="3678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1619250"/>
            <a:ext cx="2638425" cy="180975"/>
          </a:xfrm>
          <a:custGeom>
            <a:avLst/>
            <a:gdLst/>
            <a:ahLst/>
            <a:cxnLst/>
            <a:rect l="l" t="t" r="r" b="b"/>
            <a:pathLst>
              <a:path w="2638425" h="180975">
                <a:moveTo>
                  <a:pt x="2544826" y="0"/>
                </a:moveTo>
                <a:lnTo>
                  <a:pt x="0" y="0"/>
                </a:lnTo>
                <a:lnTo>
                  <a:pt x="0" y="180848"/>
                </a:lnTo>
                <a:lnTo>
                  <a:pt x="2544826" y="180848"/>
                </a:lnTo>
                <a:lnTo>
                  <a:pt x="2581148" y="173736"/>
                </a:lnTo>
                <a:lnTo>
                  <a:pt x="2610739" y="154432"/>
                </a:lnTo>
                <a:lnTo>
                  <a:pt x="2630678" y="125602"/>
                </a:lnTo>
                <a:lnTo>
                  <a:pt x="2638044" y="90424"/>
                </a:lnTo>
                <a:lnTo>
                  <a:pt x="2630678" y="55245"/>
                </a:lnTo>
                <a:lnTo>
                  <a:pt x="2610739" y="26542"/>
                </a:lnTo>
                <a:lnTo>
                  <a:pt x="2581148" y="7112"/>
                </a:lnTo>
                <a:lnTo>
                  <a:pt x="2544826" y="0"/>
                </a:lnTo>
                <a:close/>
              </a:path>
            </a:pathLst>
          </a:custGeom>
          <a:solidFill>
            <a:srgbClr val="1244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1885950"/>
            <a:ext cx="2638425" cy="190500"/>
          </a:xfrm>
          <a:custGeom>
            <a:avLst/>
            <a:gdLst/>
            <a:ahLst/>
            <a:cxnLst/>
            <a:rect l="l" t="t" r="r" b="b"/>
            <a:pathLst>
              <a:path w="2638425" h="190500">
                <a:moveTo>
                  <a:pt x="2544826" y="0"/>
                </a:moveTo>
                <a:lnTo>
                  <a:pt x="0" y="0"/>
                </a:lnTo>
                <a:lnTo>
                  <a:pt x="0" y="190373"/>
                </a:lnTo>
                <a:lnTo>
                  <a:pt x="2544826" y="190373"/>
                </a:lnTo>
                <a:lnTo>
                  <a:pt x="2581148" y="182880"/>
                </a:lnTo>
                <a:lnTo>
                  <a:pt x="2610739" y="162560"/>
                </a:lnTo>
                <a:lnTo>
                  <a:pt x="2630678" y="132333"/>
                </a:lnTo>
                <a:lnTo>
                  <a:pt x="2638044" y="95250"/>
                </a:lnTo>
                <a:lnTo>
                  <a:pt x="2630678" y="58166"/>
                </a:lnTo>
                <a:lnTo>
                  <a:pt x="2610739" y="27939"/>
                </a:lnTo>
                <a:lnTo>
                  <a:pt x="2581148" y="7492"/>
                </a:lnTo>
                <a:lnTo>
                  <a:pt x="2544826" y="0"/>
                </a:lnTo>
                <a:close/>
              </a:path>
            </a:pathLst>
          </a:custGeom>
          <a:solidFill>
            <a:srgbClr val="3678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1133475"/>
            <a:ext cx="2638425" cy="190500"/>
          </a:xfrm>
          <a:custGeom>
            <a:avLst/>
            <a:gdLst/>
            <a:ahLst/>
            <a:cxnLst/>
            <a:rect l="l" t="t" r="r" b="b"/>
            <a:pathLst>
              <a:path w="2638425" h="190500">
                <a:moveTo>
                  <a:pt x="2544826" y="0"/>
                </a:moveTo>
                <a:lnTo>
                  <a:pt x="0" y="0"/>
                </a:lnTo>
                <a:lnTo>
                  <a:pt x="0" y="190373"/>
                </a:lnTo>
                <a:lnTo>
                  <a:pt x="2544826" y="190373"/>
                </a:lnTo>
                <a:lnTo>
                  <a:pt x="2581148" y="182879"/>
                </a:lnTo>
                <a:lnTo>
                  <a:pt x="2610739" y="162560"/>
                </a:lnTo>
                <a:lnTo>
                  <a:pt x="2630678" y="132207"/>
                </a:lnTo>
                <a:lnTo>
                  <a:pt x="2638044" y="95250"/>
                </a:lnTo>
                <a:lnTo>
                  <a:pt x="2630678" y="58165"/>
                </a:lnTo>
                <a:lnTo>
                  <a:pt x="2610739" y="27939"/>
                </a:lnTo>
                <a:lnTo>
                  <a:pt x="2581148" y="7492"/>
                </a:lnTo>
                <a:lnTo>
                  <a:pt x="2544826" y="0"/>
                </a:lnTo>
                <a:close/>
              </a:path>
            </a:pathLst>
          </a:custGeom>
          <a:solidFill>
            <a:srgbClr val="1244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5737" y="2405126"/>
            <a:ext cx="2581275" cy="0"/>
          </a:xfrm>
          <a:custGeom>
            <a:avLst/>
            <a:gdLst/>
            <a:ahLst/>
            <a:cxnLst/>
            <a:rect l="l" t="t" r="r" b="b"/>
            <a:pathLst>
              <a:path w="2581275">
                <a:moveTo>
                  <a:pt x="0" y="0"/>
                </a:moveTo>
                <a:lnTo>
                  <a:pt x="2580957" y="0"/>
                </a:lnTo>
              </a:path>
            </a:pathLst>
          </a:custGeom>
          <a:ln w="9525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239202" y="2210752"/>
            <a:ext cx="1593215" cy="181395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25"/>
              </a:spcBef>
            </a:pPr>
            <a:r>
              <a:rPr sz="800" spc="-65" dirty="0">
                <a:solidFill>
                  <a:srgbClr val="12446F"/>
                </a:solidFill>
                <a:latin typeface="Arial Black"/>
                <a:cs typeface="Arial Black"/>
              </a:rPr>
              <a:t>COBERTURA</a:t>
            </a:r>
            <a:r>
              <a:rPr sz="800" spc="-70" dirty="0">
                <a:solidFill>
                  <a:srgbClr val="12446F"/>
                </a:solidFill>
                <a:latin typeface="Arial Black"/>
                <a:cs typeface="Arial Black"/>
              </a:rPr>
              <a:t> FUERA</a:t>
            </a:r>
            <a:r>
              <a:rPr sz="800" spc="-150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sz="800" spc="-10" dirty="0">
                <a:solidFill>
                  <a:srgbClr val="12446F"/>
                </a:solidFill>
                <a:latin typeface="Arial Black"/>
                <a:cs typeface="Arial Black"/>
              </a:rPr>
              <a:t>DE</a:t>
            </a:r>
            <a:r>
              <a:rPr sz="800" spc="-180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sz="800" spc="-50" dirty="0">
                <a:solidFill>
                  <a:srgbClr val="12446F"/>
                </a:solidFill>
                <a:latin typeface="Arial Black"/>
                <a:cs typeface="Arial Black"/>
              </a:rPr>
              <a:t>LA</a:t>
            </a:r>
            <a:r>
              <a:rPr sz="800" spc="-150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sz="800" spc="-25" dirty="0">
                <a:solidFill>
                  <a:srgbClr val="12446F"/>
                </a:solidFill>
                <a:latin typeface="Arial Black"/>
                <a:cs typeface="Arial Black"/>
              </a:rPr>
              <a:t>RED</a:t>
            </a:r>
            <a:endParaRPr sz="800" dirty="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800" dirty="0">
              <a:latin typeface="Arial Black"/>
              <a:cs typeface="Arial Black"/>
            </a:endParaRPr>
          </a:p>
          <a:p>
            <a:pPr marR="13970" algn="r">
              <a:lnSpc>
                <a:spcPct val="100000"/>
              </a:lnSpc>
              <a:spcBef>
                <a:spcPts val="5"/>
              </a:spcBef>
            </a:pPr>
            <a:r>
              <a:rPr sz="800" spc="-10" dirty="0">
                <a:solidFill>
                  <a:srgbClr val="12446F"/>
                </a:solidFill>
                <a:latin typeface="Arial Black"/>
                <a:cs typeface="Arial Black"/>
              </a:rPr>
              <a:t>DEDUCIBLE</a:t>
            </a:r>
            <a:endParaRPr sz="800" dirty="0">
              <a:latin typeface="Arial Black"/>
              <a:cs typeface="Arial Black"/>
            </a:endParaRPr>
          </a:p>
          <a:p>
            <a:pPr marL="107314">
              <a:lnSpc>
                <a:spcPct val="100000"/>
              </a:lnSpc>
              <a:spcBef>
                <a:spcPts val="15"/>
              </a:spcBef>
            </a:pPr>
            <a:r>
              <a:rPr sz="650" dirty="0">
                <a:latin typeface="Lucida Sans Unicode"/>
                <a:cs typeface="Lucida Sans Unicode"/>
              </a:rPr>
              <a:t>Dentro</a:t>
            </a:r>
            <a:r>
              <a:rPr sz="650" spc="85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de</a:t>
            </a:r>
            <a:r>
              <a:rPr sz="650" spc="45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la</a:t>
            </a:r>
            <a:r>
              <a:rPr sz="650" spc="50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red</a:t>
            </a:r>
            <a:r>
              <a:rPr sz="650" spc="75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/</a:t>
            </a:r>
            <a:r>
              <a:rPr sz="650" spc="75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Fuera</a:t>
            </a:r>
            <a:r>
              <a:rPr sz="650" spc="140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de</a:t>
            </a:r>
            <a:r>
              <a:rPr sz="650" spc="130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la</a:t>
            </a:r>
            <a:r>
              <a:rPr sz="650" spc="55" dirty="0">
                <a:latin typeface="Lucida Sans Unicode"/>
                <a:cs typeface="Lucida Sans Unicode"/>
              </a:rPr>
              <a:t> </a:t>
            </a:r>
            <a:r>
              <a:rPr sz="650" spc="-25" dirty="0">
                <a:latin typeface="Lucida Sans Unicode"/>
                <a:cs typeface="Lucida Sans Unicode"/>
              </a:rPr>
              <a:t>red</a:t>
            </a:r>
            <a:endParaRPr lang="en-US" sz="650" spc="-25" dirty="0">
              <a:latin typeface="Lucida Sans Unicode"/>
              <a:cs typeface="Lucida Sans Unicode"/>
            </a:endParaRPr>
          </a:p>
          <a:p>
            <a:pPr marL="107314">
              <a:lnSpc>
                <a:spcPct val="100000"/>
              </a:lnSpc>
              <a:spcBef>
                <a:spcPts val="15"/>
              </a:spcBef>
            </a:pPr>
            <a:endParaRPr sz="650" dirty="0">
              <a:latin typeface="Lucida Sans Unicode"/>
              <a:cs typeface="Lucida Sans Unicode"/>
            </a:endParaRPr>
          </a:p>
          <a:p>
            <a:pPr marR="15240" algn="r">
              <a:lnSpc>
                <a:spcPct val="100000"/>
              </a:lnSpc>
              <a:spcBef>
                <a:spcPts val="45"/>
              </a:spcBef>
            </a:pPr>
            <a:endParaRPr lang="en-US" sz="800" spc="-85" dirty="0">
              <a:solidFill>
                <a:srgbClr val="12446F"/>
              </a:solidFill>
              <a:latin typeface="Arial Black"/>
              <a:cs typeface="Arial Black"/>
            </a:endParaRPr>
          </a:p>
          <a:p>
            <a:pPr marR="15240" algn="r">
              <a:lnSpc>
                <a:spcPct val="100000"/>
              </a:lnSpc>
              <a:spcBef>
                <a:spcPts val="45"/>
              </a:spcBef>
            </a:pPr>
            <a:r>
              <a:rPr sz="800" spc="-85" dirty="0">
                <a:solidFill>
                  <a:srgbClr val="12446F"/>
                </a:solidFill>
                <a:latin typeface="Arial Black"/>
                <a:cs typeface="Arial Black"/>
              </a:rPr>
              <a:t>BENEFICIO</a:t>
            </a:r>
            <a:r>
              <a:rPr sz="800" spc="-165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sz="800" spc="-10" dirty="0">
                <a:solidFill>
                  <a:srgbClr val="12446F"/>
                </a:solidFill>
                <a:latin typeface="Arial Black"/>
                <a:cs typeface="Arial Black"/>
              </a:rPr>
              <a:t>ANUALMÁXIMO</a:t>
            </a:r>
            <a:endParaRPr sz="800" dirty="0">
              <a:latin typeface="Arial Black"/>
              <a:cs typeface="Arial Black"/>
            </a:endParaRPr>
          </a:p>
          <a:p>
            <a:pPr marL="107314">
              <a:lnSpc>
                <a:spcPct val="100000"/>
              </a:lnSpc>
              <a:spcBef>
                <a:spcPts val="20"/>
              </a:spcBef>
            </a:pPr>
            <a:r>
              <a:rPr sz="650" dirty="0">
                <a:latin typeface="Lucida Sans Unicode"/>
                <a:cs typeface="Lucida Sans Unicode"/>
              </a:rPr>
              <a:t>Dentro</a:t>
            </a:r>
            <a:r>
              <a:rPr sz="650" spc="85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de</a:t>
            </a:r>
            <a:r>
              <a:rPr sz="650" spc="50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la</a:t>
            </a:r>
            <a:r>
              <a:rPr sz="650" spc="45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red</a:t>
            </a:r>
            <a:r>
              <a:rPr sz="650" spc="80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/</a:t>
            </a:r>
            <a:r>
              <a:rPr sz="650" spc="70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Fuera</a:t>
            </a:r>
            <a:r>
              <a:rPr sz="650" spc="130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de</a:t>
            </a:r>
            <a:r>
              <a:rPr sz="650" spc="130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la</a:t>
            </a:r>
            <a:r>
              <a:rPr sz="650" spc="45" dirty="0">
                <a:latin typeface="Lucida Sans Unicode"/>
                <a:cs typeface="Lucida Sans Unicode"/>
              </a:rPr>
              <a:t> </a:t>
            </a:r>
            <a:r>
              <a:rPr sz="650" spc="-25" dirty="0">
                <a:latin typeface="Lucida Sans Unicode"/>
                <a:cs typeface="Lucida Sans Unicode"/>
              </a:rPr>
              <a:t>red</a:t>
            </a:r>
            <a:endParaRPr lang="en-US" sz="650" spc="-25" dirty="0">
              <a:latin typeface="Lucida Sans Unicode"/>
              <a:cs typeface="Lucida Sans Unicode"/>
            </a:endParaRPr>
          </a:p>
          <a:p>
            <a:pPr marL="107314">
              <a:lnSpc>
                <a:spcPct val="100000"/>
              </a:lnSpc>
              <a:spcBef>
                <a:spcPts val="20"/>
              </a:spcBef>
            </a:pPr>
            <a:endParaRPr sz="650" dirty="0">
              <a:latin typeface="Lucida Sans Unicode"/>
              <a:cs typeface="Lucida Sans Unicode"/>
            </a:endParaRPr>
          </a:p>
          <a:p>
            <a:pPr marR="6985" algn="r">
              <a:lnSpc>
                <a:spcPct val="100000"/>
              </a:lnSpc>
              <a:spcBef>
                <a:spcPts val="45"/>
              </a:spcBef>
            </a:pPr>
            <a:r>
              <a:rPr sz="800" spc="-45" dirty="0">
                <a:solidFill>
                  <a:srgbClr val="12446F"/>
                </a:solidFill>
                <a:latin typeface="Arial Black"/>
                <a:cs typeface="Arial Black"/>
              </a:rPr>
              <a:t>SERVICIOSPREVENTIVOS</a:t>
            </a:r>
            <a:endParaRPr sz="800" dirty="0">
              <a:latin typeface="Arial Black"/>
              <a:cs typeface="Arial Black"/>
            </a:endParaRPr>
          </a:p>
          <a:p>
            <a:pPr marL="107314">
              <a:lnSpc>
                <a:spcPct val="100000"/>
              </a:lnSpc>
              <a:spcBef>
                <a:spcPts val="15"/>
              </a:spcBef>
            </a:pPr>
            <a:r>
              <a:rPr sz="650" dirty="0">
                <a:latin typeface="Lucida Sans Unicode"/>
                <a:cs typeface="Lucida Sans Unicode"/>
              </a:rPr>
              <a:t>Dentro</a:t>
            </a:r>
            <a:r>
              <a:rPr sz="650" spc="85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de</a:t>
            </a:r>
            <a:r>
              <a:rPr sz="650" spc="45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la</a:t>
            </a:r>
            <a:r>
              <a:rPr sz="650" spc="50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red</a:t>
            </a:r>
            <a:r>
              <a:rPr sz="650" spc="75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/</a:t>
            </a:r>
            <a:r>
              <a:rPr sz="650" spc="75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Fuera</a:t>
            </a:r>
            <a:r>
              <a:rPr sz="650" spc="140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de</a:t>
            </a:r>
            <a:r>
              <a:rPr sz="650" spc="130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la</a:t>
            </a:r>
            <a:r>
              <a:rPr sz="650" spc="55" dirty="0">
                <a:latin typeface="Lucida Sans Unicode"/>
                <a:cs typeface="Lucida Sans Unicode"/>
              </a:rPr>
              <a:t> </a:t>
            </a:r>
            <a:r>
              <a:rPr sz="650" spc="-25" dirty="0">
                <a:latin typeface="Lucida Sans Unicode"/>
                <a:cs typeface="Lucida Sans Unicode"/>
              </a:rPr>
              <a:t>red</a:t>
            </a:r>
            <a:endParaRPr lang="en-US" sz="650" spc="-25" dirty="0">
              <a:latin typeface="Lucida Sans Unicode"/>
              <a:cs typeface="Lucida Sans Unicode"/>
            </a:endParaRPr>
          </a:p>
          <a:p>
            <a:pPr marL="107314">
              <a:lnSpc>
                <a:spcPct val="100000"/>
              </a:lnSpc>
              <a:spcBef>
                <a:spcPts val="15"/>
              </a:spcBef>
            </a:pPr>
            <a:endParaRPr sz="650" dirty="0">
              <a:latin typeface="Lucida Sans Unicode"/>
              <a:cs typeface="Lucida Sans Unicode"/>
            </a:endParaRPr>
          </a:p>
          <a:p>
            <a:pPr marR="19050" algn="r">
              <a:lnSpc>
                <a:spcPct val="100000"/>
              </a:lnSpc>
              <a:spcBef>
                <a:spcPts val="50"/>
              </a:spcBef>
            </a:pPr>
            <a:r>
              <a:rPr sz="800" spc="-75" dirty="0">
                <a:solidFill>
                  <a:srgbClr val="12446F"/>
                </a:solidFill>
                <a:latin typeface="Arial Black"/>
                <a:cs typeface="Arial Black"/>
              </a:rPr>
              <a:t>SERVICIOS</a:t>
            </a:r>
            <a:r>
              <a:rPr sz="800" spc="-120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sz="800" spc="-10" dirty="0">
                <a:solidFill>
                  <a:srgbClr val="12446F"/>
                </a:solidFill>
                <a:latin typeface="Arial Black"/>
                <a:cs typeface="Arial Black"/>
              </a:rPr>
              <a:t>BÁSICOS</a:t>
            </a:r>
            <a:endParaRPr sz="800" dirty="0">
              <a:latin typeface="Arial Black"/>
              <a:cs typeface="Arial Black"/>
            </a:endParaRPr>
          </a:p>
          <a:p>
            <a:pPr marL="107314">
              <a:lnSpc>
                <a:spcPct val="100000"/>
              </a:lnSpc>
              <a:spcBef>
                <a:spcPts val="15"/>
              </a:spcBef>
            </a:pPr>
            <a:r>
              <a:rPr sz="650" dirty="0">
                <a:latin typeface="Lucida Sans Unicode"/>
                <a:cs typeface="Lucida Sans Unicode"/>
              </a:rPr>
              <a:t>Dentro</a:t>
            </a:r>
            <a:r>
              <a:rPr sz="650" spc="85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de</a:t>
            </a:r>
            <a:r>
              <a:rPr sz="650" spc="45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la</a:t>
            </a:r>
            <a:r>
              <a:rPr sz="650" spc="50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red</a:t>
            </a:r>
            <a:r>
              <a:rPr sz="650" spc="75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/</a:t>
            </a:r>
            <a:r>
              <a:rPr sz="650" spc="75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Fuera</a:t>
            </a:r>
            <a:r>
              <a:rPr sz="650" spc="140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de</a:t>
            </a:r>
            <a:r>
              <a:rPr sz="650" spc="130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la</a:t>
            </a:r>
            <a:r>
              <a:rPr sz="650" spc="55" dirty="0">
                <a:latin typeface="Lucida Sans Unicode"/>
                <a:cs typeface="Lucida Sans Unicode"/>
              </a:rPr>
              <a:t> </a:t>
            </a:r>
            <a:r>
              <a:rPr sz="650" spc="-25" dirty="0">
                <a:latin typeface="Lucida Sans Unicode"/>
                <a:cs typeface="Lucida Sans Unicode"/>
              </a:rPr>
              <a:t>red</a:t>
            </a:r>
            <a:endParaRPr lang="en-US" sz="650" spc="-25" dirty="0">
              <a:latin typeface="Lucida Sans Unicode"/>
              <a:cs typeface="Lucida Sans Unicode"/>
            </a:endParaRPr>
          </a:p>
          <a:p>
            <a:pPr marL="107314">
              <a:lnSpc>
                <a:spcPct val="100000"/>
              </a:lnSpc>
              <a:spcBef>
                <a:spcPts val="15"/>
              </a:spcBef>
            </a:pPr>
            <a:endParaRPr sz="650" dirty="0">
              <a:latin typeface="Lucida Sans Unicode"/>
              <a:cs typeface="Lucida Sans Unicode"/>
            </a:endParaRPr>
          </a:p>
          <a:p>
            <a:pPr marR="20955" algn="r">
              <a:lnSpc>
                <a:spcPct val="100000"/>
              </a:lnSpc>
              <a:spcBef>
                <a:spcPts val="45"/>
              </a:spcBef>
            </a:pPr>
            <a:r>
              <a:rPr sz="800" spc="-55" dirty="0">
                <a:solidFill>
                  <a:srgbClr val="12446F"/>
                </a:solidFill>
                <a:latin typeface="Arial Black"/>
                <a:cs typeface="Arial Black"/>
              </a:rPr>
              <a:t>SERVICIOS</a:t>
            </a:r>
            <a:r>
              <a:rPr sz="800" spc="-140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sz="800" spc="-10" dirty="0">
                <a:solidFill>
                  <a:srgbClr val="12446F"/>
                </a:solidFill>
                <a:latin typeface="Arial Black"/>
                <a:cs typeface="Arial Black"/>
              </a:rPr>
              <a:t>PRINCIPALES</a:t>
            </a:r>
            <a:endParaRPr sz="800" dirty="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79303" y="3983673"/>
            <a:ext cx="2065147" cy="75469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17145" algn="r">
              <a:lnSpc>
                <a:spcPts val="765"/>
              </a:lnSpc>
              <a:spcBef>
                <a:spcPts val="125"/>
              </a:spcBef>
            </a:pPr>
            <a:endParaRPr lang="en-US" sz="650" dirty="0">
              <a:latin typeface="Lucida Sans Unicode"/>
              <a:cs typeface="Lucida Sans Unicode"/>
            </a:endParaRPr>
          </a:p>
          <a:p>
            <a:pPr marR="17145" algn="r">
              <a:lnSpc>
                <a:spcPts val="765"/>
              </a:lnSpc>
              <a:spcBef>
                <a:spcPts val="125"/>
              </a:spcBef>
            </a:pPr>
            <a:r>
              <a:rPr sz="650" dirty="0" err="1">
                <a:latin typeface="Lucida Sans Unicode"/>
                <a:cs typeface="Lucida Sans Unicode"/>
              </a:rPr>
              <a:t>Dentro</a:t>
            </a:r>
            <a:r>
              <a:rPr sz="650" spc="90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de</a:t>
            </a:r>
            <a:r>
              <a:rPr sz="650" spc="55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la</a:t>
            </a:r>
            <a:r>
              <a:rPr sz="650" spc="50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red</a:t>
            </a:r>
            <a:r>
              <a:rPr sz="650" spc="80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/</a:t>
            </a:r>
            <a:r>
              <a:rPr sz="650" spc="80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Fuera</a:t>
            </a:r>
            <a:r>
              <a:rPr sz="650" spc="140" dirty="0">
                <a:latin typeface="Lucida Sans Unicode"/>
                <a:cs typeface="Lucida Sans Unicode"/>
              </a:rPr>
              <a:t> </a:t>
            </a:r>
            <a:r>
              <a:rPr sz="650" dirty="0">
                <a:latin typeface="Lucida Sans Unicode"/>
                <a:cs typeface="Lucida Sans Unicode"/>
              </a:rPr>
              <a:t>de</a:t>
            </a:r>
            <a:r>
              <a:rPr sz="650" spc="140" dirty="0">
                <a:latin typeface="Lucida Sans Unicode"/>
                <a:cs typeface="Lucida Sans Unicode"/>
              </a:rPr>
              <a:t> </a:t>
            </a:r>
            <a:r>
              <a:rPr sz="650" spc="-25" dirty="0">
                <a:latin typeface="Lucida Sans Unicode"/>
                <a:cs typeface="Lucida Sans Unicode"/>
              </a:rPr>
              <a:t>la</a:t>
            </a:r>
            <a:r>
              <a:rPr lang="en-US" sz="650" dirty="0">
                <a:latin typeface="Lucida Sans Unicode"/>
                <a:cs typeface="Lucida Sans Unicode"/>
              </a:rPr>
              <a:t> </a:t>
            </a:r>
            <a:r>
              <a:rPr sz="650" spc="-25" dirty="0">
                <a:latin typeface="Lucida Sans Unicode"/>
                <a:cs typeface="Lucida Sans Unicode"/>
              </a:rPr>
              <a:t>red</a:t>
            </a:r>
            <a:endParaRPr sz="650" dirty="0">
              <a:latin typeface="Lucida Sans Unicode"/>
              <a:cs typeface="Lucida Sans Unicode"/>
            </a:endParaRPr>
          </a:p>
          <a:p>
            <a:pPr marL="570230" algn="r">
              <a:lnSpc>
                <a:spcPct val="100000"/>
              </a:lnSpc>
              <a:spcBef>
                <a:spcPts val="50"/>
              </a:spcBef>
            </a:pPr>
            <a:endParaRPr lang="en-US" sz="800" spc="-30" dirty="0">
              <a:solidFill>
                <a:srgbClr val="12446F"/>
              </a:solidFill>
              <a:latin typeface="Arial Black"/>
              <a:cs typeface="Arial Black"/>
            </a:endParaRPr>
          </a:p>
          <a:p>
            <a:pPr marL="570230" algn="r">
              <a:lnSpc>
                <a:spcPct val="100000"/>
              </a:lnSpc>
              <a:spcBef>
                <a:spcPts val="50"/>
              </a:spcBef>
            </a:pPr>
            <a:r>
              <a:rPr sz="800" spc="-30" dirty="0">
                <a:solidFill>
                  <a:srgbClr val="12446F"/>
                </a:solidFill>
                <a:latin typeface="Arial Black"/>
                <a:cs typeface="Arial Black"/>
              </a:rPr>
              <a:t>ORTODONCIA</a:t>
            </a:r>
            <a:endParaRPr lang="en-US" sz="800" spc="-30" dirty="0">
              <a:solidFill>
                <a:srgbClr val="12446F"/>
              </a:solidFill>
              <a:latin typeface="Arial Black"/>
              <a:cs typeface="Arial Black"/>
            </a:endParaRPr>
          </a:p>
          <a:p>
            <a:pPr marL="570230" algn="r">
              <a:spcBef>
                <a:spcPts val="50"/>
              </a:spcBef>
            </a:pPr>
            <a:r>
              <a:rPr lang="es-ES" sz="650" dirty="0">
                <a:latin typeface="Lucida Sans Unicode"/>
                <a:cs typeface="Lucida Sans Unicode"/>
              </a:rPr>
              <a:t>Dentro</a:t>
            </a:r>
            <a:r>
              <a:rPr lang="es-ES" sz="650" spc="90" dirty="0">
                <a:latin typeface="Lucida Sans Unicode"/>
                <a:cs typeface="Lucida Sans Unicode"/>
              </a:rPr>
              <a:t> </a:t>
            </a:r>
            <a:r>
              <a:rPr lang="es-ES" sz="650" dirty="0">
                <a:latin typeface="Lucida Sans Unicode"/>
                <a:cs typeface="Lucida Sans Unicode"/>
              </a:rPr>
              <a:t>de</a:t>
            </a:r>
            <a:r>
              <a:rPr lang="es-ES" sz="650" spc="55" dirty="0">
                <a:latin typeface="Lucida Sans Unicode"/>
                <a:cs typeface="Lucida Sans Unicode"/>
              </a:rPr>
              <a:t> </a:t>
            </a:r>
            <a:r>
              <a:rPr lang="es-ES" sz="650" dirty="0">
                <a:latin typeface="Lucida Sans Unicode"/>
                <a:cs typeface="Lucida Sans Unicode"/>
              </a:rPr>
              <a:t>la</a:t>
            </a:r>
            <a:r>
              <a:rPr lang="es-ES" sz="650" spc="50" dirty="0">
                <a:latin typeface="Lucida Sans Unicode"/>
                <a:cs typeface="Lucida Sans Unicode"/>
              </a:rPr>
              <a:t> </a:t>
            </a:r>
            <a:r>
              <a:rPr lang="es-ES" sz="650" dirty="0">
                <a:latin typeface="Lucida Sans Unicode"/>
                <a:cs typeface="Lucida Sans Unicode"/>
              </a:rPr>
              <a:t>red</a:t>
            </a:r>
            <a:r>
              <a:rPr lang="es-ES" sz="650" spc="80" dirty="0">
                <a:latin typeface="Lucida Sans Unicode"/>
                <a:cs typeface="Lucida Sans Unicode"/>
              </a:rPr>
              <a:t> </a:t>
            </a:r>
            <a:r>
              <a:rPr lang="es-ES" sz="650" dirty="0">
                <a:latin typeface="Lucida Sans Unicode"/>
                <a:cs typeface="Lucida Sans Unicode"/>
              </a:rPr>
              <a:t>/</a:t>
            </a:r>
            <a:r>
              <a:rPr lang="es-ES" sz="650" spc="80" dirty="0">
                <a:latin typeface="Lucida Sans Unicode"/>
                <a:cs typeface="Lucida Sans Unicode"/>
              </a:rPr>
              <a:t> </a:t>
            </a:r>
            <a:r>
              <a:rPr lang="es-ES" sz="650" dirty="0">
                <a:latin typeface="Lucida Sans Unicode"/>
                <a:cs typeface="Lucida Sans Unicode"/>
              </a:rPr>
              <a:t>Fuera</a:t>
            </a:r>
            <a:r>
              <a:rPr lang="es-ES" sz="650" spc="140" dirty="0">
                <a:latin typeface="Lucida Sans Unicode"/>
                <a:cs typeface="Lucida Sans Unicode"/>
              </a:rPr>
              <a:t> </a:t>
            </a:r>
            <a:r>
              <a:rPr lang="es-ES" sz="650" dirty="0">
                <a:latin typeface="Lucida Sans Unicode"/>
                <a:cs typeface="Lucida Sans Unicode"/>
              </a:rPr>
              <a:t>de</a:t>
            </a:r>
            <a:r>
              <a:rPr lang="es-ES" sz="650" spc="140" dirty="0">
                <a:latin typeface="Lucida Sans Unicode"/>
                <a:cs typeface="Lucida Sans Unicode"/>
              </a:rPr>
              <a:t> </a:t>
            </a:r>
            <a:r>
              <a:rPr lang="es-ES" sz="650" spc="-25" dirty="0">
                <a:latin typeface="Lucida Sans Unicode"/>
                <a:cs typeface="Lucida Sans Unicode"/>
              </a:rPr>
              <a:t>la</a:t>
            </a:r>
            <a:r>
              <a:rPr lang="es-ES" sz="650" dirty="0">
                <a:latin typeface="Lucida Sans Unicode"/>
                <a:cs typeface="Lucida Sans Unicode"/>
              </a:rPr>
              <a:t> </a:t>
            </a:r>
            <a:r>
              <a:rPr lang="es-ES" sz="650" spc="-25" dirty="0">
                <a:latin typeface="Lucida Sans Unicode"/>
                <a:cs typeface="Lucida Sans Unicode"/>
              </a:rPr>
              <a:t>red</a:t>
            </a:r>
            <a:endParaRPr lang="es-ES" sz="650" dirty="0">
              <a:latin typeface="Lucida Sans Unicode"/>
              <a:cs typeface="Lucida Sans Unicode"/>
            </a:endParaRPr>
          </a:p>
          <a:p>
            <a:pPr marL="570230" algn="r">
              <a:lnSpc>
                <a:spcPct val="100000"/>
              </a:lnSpc>
              <a:spcBef>
                <a:spcPts val="50"/>
              </a:spcBef>
            </a:pPr>
            <a:endParaRPr sz="800" dirty="0"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01720" y="4363719"/>
            <a:ext cx="879475" cy="29337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750" dirty="0">
                <a:latin typeface="Lucida Sans Unicode"/>
                <a:cs typeface="Lucida Sans Unicode"/>
              </a:rPr>
              <a:t>Disponible</a:t>
            </a:r>
            <a:r>
              <a:rPr sz="750" spc="-45" dirty="0">
                <a:latin typeface="Lucida Sans Unicode"/>
                <a:cs typeface="Lucida Sans Unicode"/>
              </a:rPr>
              <a:t> </a:t>
            </a:r>
            <a:r>
              <a:rPr sz="750" spc="-20" dirty="0">
                <a:latin typeface="Lucida Sans Unicode"/>
                <a:cs typeface="Lucida Sans Unicode"/>
              </a:rPr>
              <a:t>para</a:t>
            </a:r>
            <a:endParaRPr sz="750">
              <a:latin typeface="Lucida Sans Unicode"/>
              <a:cs typeface="Lucida Sans Unicode"/>
            </a:endParaRPr>
          </a:p>
          <a:p>
            <a:pPr marL="160655">
              <a:lnSpc>
                <a:spcPct val="100000"/>
              </a:lnSpc>
              <a:spcBef>
                <a:spcPts val="150"/>
              </a:spcBef>
            </a:pPr>
            <a:r>
              <a:rPr sz="750" dirty="0">
                <a:latin typeface="Lucida Sans Unicode"/>
                <a:cs typeface="Lucida Sans Unicode"/>
              </a:rPr>
              <a:t>adultos</a:t>
            </a:r>
            <a:r>
              <a:rPr sz="750" spc="-25" dirty="0">
                <a:latin typeface="Lucida Sans Unicode"/>
                <a:cs typeface="Lucida Sans Unicode"/>
              </a:rPr>
              <a:t> </a:t>
            </a:r>
            <a:r>
              <a:rPr sz="750" dirty="0">
                <a:latin typeface="Lucida Sans Unicode"/>
                <a:cs typeface="Lucida Sans Unicode"/>
              </a:rPr>
              <a:t>y</a:t>
            </a:r>
            <a:r>
              <a:rPr sz="750" spc="-35" dirty="0">
                <a:latin typeface="Lucida Sans Unicode"/>
                <a:cs typeface="Lucida Sans Unicode"/>
              </a:rPr>
              <a:t> </a:t>
            </a:r>
            <a:r>
              <a:rPr sz="750" spc="-10" dirty="0">
                <a:latin typeface="Lucida Sans Unicode"/>
                <a:cs typeface="Lucida Sans Unicode"/>
              </a:rPr>
              <a:t>niños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9387" y="4781550"/>
            <a:ext cx="6931025" cy="35052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*</a:t>
            </a:r>
            <a:r>
              <a:rPr sz="600" spc="-40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Dentista</a:t>
            </a:r>
            <a:r>
              <a:rPr sz="600" spc="-10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de</a:t>
            </a:r>
            <a:r>
              <a:rPr sz="600" spc="-5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atención</a:t>
            </a:r>
            <a:r>
              <a:rPr sz="600" spc="-45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999999"/>
                </a:solidFill>
                <a:latin typeface="Lucida Sans Unicode"/>
                <a:cs typeface="Lucida Sans Unicode"/>
              </a:rPr>
              <a:t>primaria</a:t>
            </a:r>
            <a:r>
              <a:rPr sz="600" spc="-5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requerido</a:t>
            </a:r>
            <a:r>
              <a:rPr sz="600" spc="35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para</a:t>
            </a:r>
            <a:r>
              <a:rPr sz="600" spc="-10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todos</a:t>
            </a:r>
            <a:r>
              <a:rPr sz="600" spc="20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999999"/>
                </a:solidFill>
                <a:latin typeface="Lucida Sans Unicode"/>
                <a:cs typeface="Lucida Sans Unicode"/>
              </a:rPr>
              <a:t>los</a:t>
            </a:r>
            <a:r>
              <a:rPr sz="600" spc="-50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DHMO</a:t>
            </a:r>
            <a:r>
              <a:rPr sz="600" spc="15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999999"/>
                </a:solidFill>
                <a:latin typeface="Lucida Sans Unicode"/>
                <a:cs typeface="Lucida Sans Unicode"/>
              </a:rPr>
              <a:t>inscritos</a:t>
            </a:r>
            <a:endParaRPr sz="6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Los</a:t>
            </a:r>
            <a:r>
              <a:rPr sz="600" spc="25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999999"/>
                </a:solidFill>
                <a:latin typeface="Lucida Sans Unicode"/>
                <a:cs typeface="Lucida Sans Unicode"/>
              </a:rPr>
              <a:t>proveedores</a:t>
            </a:r>
            <a:r>
              <a:rPr sz="600" spc="-45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fuera de</a:t>
            </a:r>
            <a:r>
              <a:rPr sz="600" spc="5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la red</a:t>
            </a:r>
            <a:r>
              <a:rPr sz="600" spc="35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999999"/>
                </a:solidFill>
                <a:latin typeface="Lucida Sans Unicode"/>
                <a:cs typeface="Lucida Sans Unicode"/>
              </a:rPr>
              <a:t>pueden</a:t>
            </a:r>
            <a:r>
              <a:rPr sz="600" spc="-40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facturar</a:t>
            </a:r>
            <a:r>
              <a:rPr sz="600" spc="15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el</a:t>
            </a:r>
            <a:r>
              <a:rPr sz="600" spc="10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saldo</a:t>
            </a:r>
            <a:r>
              <a:rPr sz="600" spc="-30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de los</a:t>
            </a:r>
            <a:r>
              <a:rPr sz="600" spc="30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999999"/>
                </a:solidFill>
                <a:latin typeface="Lucida Sans Unicode"/>
                <a:cs typeface="Lucida Sans Unicode"/>
              </a:rPr>
              <a:t>montos</a:t>
            </a:r>
            <a:r>
              <a:rPr sz="600" spc="-50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no</a:t>
            </a:r>
            <a:r>
              <a:rPr sz="600" spc="45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999999"/>
                </a:solidFill>
                <a:latin typeface="Lucida Sans Unicode"/>
                <a:cs typeface="Lucida Sans Unicode"/>
              </a:rPr>
              <a:t>cubiertos</a:t>
            </a:r>
            <a:r>
              <a:rPr sz="600" spc="-50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por</a:t>
            </a:r>
            <a:r>
              <a:rPr sz="600" spc="15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el</a:t>
            </a:r>
            <a:r>
              <a:rPr sz="600" spc="-65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seguro.</a:t>
            </a:r>
            <a:r>
              <a:rPr sz="600" spc="-5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Se requiere</a:t>
            </a:r>
            <a:r>
              <a:rPr sz="600" spc="5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un</a:t>
            </a:r>
            <a:r>
              <a:rPr sz="600" spc="40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dentista de</a:t>
            </a:r>
            <a:r>
              <a:rPr sz="600" spc="50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999999"/>
                </a:solidFill>
                <a:latin typeface="Lucida Sans Unicode"/>
                <a:cs typeface="Lucida Sans Unicode"/>
              </a:rPr>
              <a:t>atención</a:t>
            </a:r>
            <a:r>
              <a:rPr sz="600" spc="-40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primaria</a:t>
            </a:r>
            <a:r>
              <a:rPr sz="600" spc="5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de </a:t>
            </a:r>
            <a:r>
              <a:rPr sz="600" spc="-10" dirty="0">
                <a:solidFill>
                  <a:srgbClr val="999999"/>
                </a:solidFill>
                <a:latin typeface="Lucida Sans Unicode"/>
                <a:cs typeface="Lucida Sans Unicode"/>
              </a:rPr>
              <a:t>DHMO</a:t>
            </a:r>
            <a:r>
              <a:rPr sz="600" spc="20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para todos</a:t>
            </a:r>
            <a:r>
              <a:rPr sz="600" spc="-45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los</a:t>
            </a:r>
            <a:r>
              <a:rPr sz="600" spc="25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999999"/>
                </a:solidFill>
                <a:latin typeface="Lucida Sans Unicode"/>
                <a:cs typeface="Lucida Sans Unicode"/>
              </a:rPr>
              <a:t>inscritos,</a:t>
            </a:r>
            <a:r>
              <a:rPr sz="600" spc="-5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que </a:t>
            </a:r>
            <a:r>
              <a:rPr sz="600" spc="-25" dirty="0">
                <a:solidFill>
                  <a:srgbClr val="999999"/>
                </a:solidFill>
                <a:latin typeface="Lucida Sans Unicode"/>
                <a:cs typeface="Lucida Sans Unicode"/>
              </a:rPr>
              <a:t>se</a:t>
            </a:r>
            <a:endParaRPr sz="6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seleccionarán</a:t>
            </a:r>
            <a:r>
              <a:rPr sz="600" spc="-20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directamente</a:t>
            </a:r>
            <a:r>
              <a:rPr sz="600" spc="-30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999999"/>
                </a:solidFill>
                <a:latin typeface="Lucida Sans Unicode"/>
                <a:cs typeface="Lucida Sans Unicode"/>
              </a:rPr>
              <a:t>con</a:t>
            </a:r>
            <a:r>
              <a:rPr sz="600" spc="-40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la</a:t>
            </a:r>
            <a:r>
              <a:rPr sz="600" spc="-25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compañía</a:t>
            </a:r>
            <a:r>
              <a:rPr sz="600" spc="-25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al</a:t>
            </a:r>
            <a:r>
              <a:rPr sz="600" spc="-20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momento</a:t>
            </a:r>
            <a:r>
              <a:rPr sz="600" spc="5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de</a:t>
            </a:r>
            <a:r>
              <a:rPr sz="600" spc="-30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999999"/>
                </a:solidFill>
                <a:latin typeface="Lucida Sans Unicode"/>
                <a:cs typeface="Lucida Sans Unicode"/>
              </a:rPr>
              <a:t>la</a:t>
            </a:r>
            <a:r>
              <a:rPr sz="600" spc="-25" dirty="0">
                <a:solidFill>
                  <a:srgbClr val="999999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999999"/>
                </a:solidFill>
                <a:latin typeface="Lucida Sans Unicode"/>
                <a:cs typeface="Lucida Sans Unicode"/>
              </a:rPr>
              <a:t>inscripción.</a:t>
            </a:r>
            <a:endParaRPr sz="600" dirty="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3381121" y="-28575"/>
            <a:ext cx="3240405" cy="438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700" spc="-215" dirty="0">
                <a:solidFill>
                  <a:srgbClr val="FFFFFF"/>
                </a:solidFill>
                <a:latin typeface="Arial Black"/>
                <a:cs typeface="Arial Black"/>
              </a:rPr>
              <a:t>PLANES</a:t>
            </a:r>
            <a:r>
              <a:rPr sz="2700" spc="-5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700" spc="-229" dirty="0">
                <a:solidFill>
                  <a:srgbClr val="FFFFFF"/>
                </a:solidFill>
                <a:latin typeface="Arial Black"/>
                <a:cs typeface="Arial Black"/>
              </a:rPr>
              <a:t>DENTALES</a:t>
            </a:r>
            <a:endParaRPr sz="2700">
              <a:latin typeface="Arial Black"/>
              <a:cs typeface="Arial Black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0050" y="114300"/>
            <a:ext cx="962025" cy="962025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345183" y="1159827"/>
            <a:ext cx="1178560" cy="89319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8255" algn="r">
              <a:lnSpc>
                <a:spcPct val="100000"/>
              </a:lnSpc>
              <a:spcBef>
                <a:spcPts val="125"/>
              </a:spcBef>
            </a:pPr>
            <a:r>
              <a:rPr sz="650" spc="10" dirty="0">
                <a:solidFill>
                  <a:srgbClr val="FFFFFF"/>
                </a:solidFill>
                <a:latin typeface="Arial Black"/>
                <a:cs typeface="Arial Black"/>
              </a:rPr>
              <a:t>EMPLEA</a:t>
            </a:r>
            <a:r>
              <a:rPr sz="650" spc="-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650" spc="-25" dirty="0">
                <a:solidFill>
                  <a:srgbClr val="FFFFFF"/>
                </a:solidFill>
                <a:latin typeface="Arial Black"/>
                <a:cs typeface="Arial Black"/>
              </a:rPr>
              <a:t>DO</a:t>
            </a:r>
            <a:endParaRPr sz="650" dirty="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80"/>
              </a:spcBef>
            </a:pPr>
            <a:endParaRPr sz="650" dirty="0">
              <a:latin typeface="Arial Black"/>
              <a:cs typeface="Arial Black"/>
            </a:endParaRPr>
          </a:p>
          <a:p>
            <a:pPr marR="5080" algn="r">
              <a:lnSpc>
                <a:spcPct val="100000"/>
              </a:lnSpc>
            </a:pPr>
            <a:r>
              <a:rPr sz="650" spc="10" dirty="0">
                <a:solidFill>
                  <a:srgbClr val="FFFFFF"/>
                </a:solidFill>
                <a:latin typeface="Arial Black"/>
                <a:cs typeface="Arial Black"/>
              </a:rPr>
              <a:t>EMPLEA</a:t>
            </a:r>
            <a:r>
              <a:rPr sz="650" spc="-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650" spc="10" dirty="0">
                <a:solidFill>
                  <a:srgbClr val="FFFFFF"/>
                </a:solidFill>
                <a:latin typeface="Arial Black"/>
                <a:cs typeface="Arial Black"/>
              </a:rPr>
              <a:t>DO</a:t>
            </a:r>
            <a:r>
              <a:rPr sz="650" spc="-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650" spc="10" dirty="0">
                <a:solidFill>
                  <a:srgbClr val="FFFFFF"/>
                </a:solidFill>
                <a:latin typeface="Arial Black"/>
                <a:cs typeface="Arial Black"/>
              </a:rPr>
              <a:t>+</a:t>
            </a:r>
            <a:r>
              <a:rPr sz="650" spc="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650" spc="-10" dirty="0">
                <a:solidFill>
                  <a:srgbClr val="FFFFFF"/>
                </a:solidFill>
                <a:latin typeface="Arial Black"/>
                <a:cs typeface="Arial Black"/>
              </a:rPr>
              <a:t>CÓNYUGE</a:t>
            </a:r>
            <a:endParaRPr sz="650" dirty="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85"/>
              </a:spcBef>
            </a:pPr>
            <a:endParaRPr sz="650" dirty="0">
              <a:latin typeface="Arial Black"/>
              <a:cs typeface="Arial Black"/>
            </a:endParaRPr>
          </a:p>
          <a:p>
            <a:pPr marR="12065" algn="r">
              <a:lnSpc>
                <a:spcPct val="100000"/>
              </a:lnSpc>
            </a:pPr>
            <a:r>
              <a:rPr sz="650" spc="10" dirty="0">
                <a:solidFill>
                  <a:srgbClr val="FFFFFF"/>
                </a:solidFill>
                <a:latin typeface="Arial Black"/>
                <a:cs typeface="Arial Black"/>
              </a:rPr>
              <a:t>EMPLEA</a:t>
            </a:r>
            <a:r>
              <a:rPr sz="650" spc="-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650" spc="10" dirty="0">
                <a:solidFill>
                  <a:srgbClr val="FFFFFF"/>
                </a:solidFill>
                <a:latin typeface="Arial Black"/>
                <a:cs typeface="Arial Black"/>
              </a:rPr>
              <a:t>DOS+</a:t>
            </a:r>
            <a:r>
              <a:rPr sz="650" spc="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650" spc="-20" dirty="0">
                <a:solidFill>
                  <a:srgbClr val="FFFFFF"/>
                </a:solidFill>
                <a:latin typeface="Arial Black"/>
                <a:cs typeface="Arial Black"/>
              </a:rPr>
              <a:t>HIJOS</a:t>
            </a:r>
            <a:endParaRPr sz="650" dirty="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80"/>
              </a:spcBef>
            </a:pPr>
            <a:endParaRPr sz="650" dirty="0">
              <a:latin typeface="Arial Black"/>
              <a:cs typeface="Arial Black"/>
            </a:endParaRPr>
          </a:p>
          <a:p>
            <a:pPr marR="13335" algn="r">
              <a:lnSpc>
                <a:spcPct val="100000"/>
              </a:lnSpc>
            </a:pPr>
            <a:endParaRPr lang="en-US" sz="650" spc="-10" dirty="0">
              <a:solidFill>
                <a:srgbClr val="FFFFFF"/>
              </a:solidFill>
              <a:latin typeface="Arial Black"/>
              <a:cs typeface="Arial Black"/>
            </a:endParaRPr>
          </a:p>
          <a:p>
            <a:pPr marR="13335" algn="r">
              <a:lnSpc>
                <a:spcPct val="100000"/>
              </a:lnSpc>
            </a:pPr>
            <a:r>
              <a:rPr sz="650" spc="-10" dirty="0">
                <a:solidFill>
                  <a:srgbClr val="FFFFFF"/>
                </a:solidFill>
                <a:latin typeface="Arial Black"/>
                <a:cs typeface="Arial Black"/>
              </a:rPr>
              <a:t>FAMILIA</a:t>
            </a:r>
            <a:endParaRPr sz="650" dirty="0">
              <a:latin typeface="Arial Black"/>
              <a:cs typeface="Arial Black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85737" y="2405126"/>
            <a:ext cx="2581275" cy="0"/>
          </a:xfrm>
          <a:custGeom>
            <a:avLst/>
            <a:gdLst/>
            <a:ahLst/>
            <a:cxnLst/>
            <a:rect l="l" t="t" r="r" b="b"/>
            <a:pathLst>
              <a:path w="2581275">
                <a:moveTo>
                  <a:pt x="0" y="0"/>
                </a:moveTo>
                <a:lnTo>
                  <a:pt x="2580957" y="0"/>
                </a:lnTo>
              </a:path>
            </a:pathLst>
          </a:custGeom>
          <a:ln w="9525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918964" y="4407852"/>
            <a:ext cx="206375" cy="140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25" dirty="0">
                <a:latin typeface="Lucida Sans Unicode"/>
                <a:cs typeface="Lucida Sans Unicode"/>
              </a:rPr>
              <a:t>N/A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322695" y="4437379"/>
            <a:ext cx="858519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65" dirty="0">
                <a:latin typeface="Lucida Sans Unicode"/>
                <a:cs typeface="Lucida Sans Unicode"/>
              </a:rPr>
              <a:t>Beneficio máximo</a:t>
            </a:r>
            <a:r>
              <a:rPr sz="750" spc="-55" dirty="0">
                <a:latin typeface="Lucida Sans Unicode"/>
                <a:cs typeface="Lucida Sans Unicode"/>
              </a:rPr>
              <a:t> </a:t>
            </a:r>
            <a:r>
              <a:rPr sz="750" spc="-25" dirty="0">
                <a:latin typeface="Lucida Sans Unicode"/>
                <a:cs typeface="Lucida Sans Unicode"/>
              </a:rPr>
              <a:t>de</a:t>
            </a:r>
            <a:endParaRPr sz="7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750" spc="-10" dirty="0">
                <a:latin typeface="Lucida Sans Unicode"/>
                <a:cs typeface="Lucida Sans Unicode"/>
              </a:rPr>
              <a:t>$1,500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781925" y="4445317"/>
            <a:ext cx="85788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65" dirty="0">
                <a:latin typeface="Lucida Sans Unicode"/>
                <a:cs typeface="Lucida Sans Unicode"/>
              </a:rPr>
              <a:t>Beneficio</a:t>
            </a:r>
            <a:r>
              <a:rPr sz="750" spc="-55" dirty="0">
                <a:latin typeface="Lucida Sans Unicode"/>
                <a:cs typeface="Lucida Sans Unicode"/>
              </a:rPr>
              <a:t> </a:t>
            </a:r>
            <a:r>
              <a:rPr sz="750" spc="-65" dirty="0">
                <a:latin typeface="Lucida Sans Unicode"/>
                <a:cs typeface="Lucida Sans Unicode"/>
              </a:rPr>
              <a:t>máximo</a:t>
            </a:r>
            <a:r>
              <a:rPr sz="750" spc="-50" dirty="0">
                <a:latin typeface="Lucida Sans Unicode"/>
                <a:cs typeface="Lucida Sans Unicode"/>
              </a:rPr>
              <a:t> </a:t>
            </a:r>
            <a:r>
              <a:rPr sz="750" spc="-25" dirty="0">
                <a:latin typeface="Lucida Sans Unicode"/>
                <a:cs typeface="Lucida Sans Unicode"/>
              </a:rPr>
              <a:t>de</a:t>
            </a:r>
            <a:endParaRPr sz="7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750" spc="-10" dirty="0">
                <a:latin typeface="Lucida Sans Unicode"/>
                <a:cs typeface="Lucida Sans Unicode"/>
              </a:rPr>
              <a:t>$1,500</a:t>
            </a:r>
            <a:endParaRPr sz="7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38601" y="2451099"/>
            <a:ext cx="3076575" cy="2582901"/>
          </a:xfrm>
          <a:custGeom>
            <a:avLst/>
            <a:gdLst/>
            <a:ahLst/>
            <a:cxnLst/>
            <a:rect l="l" t="t" r="r" b="b"/>
            <a:pathLst>
              <a:path w="3076575" h="2752725">
                <a:moveTo>
                  <a:pt x="0" y="2752471"/>
                </a:moveTo>
                <a:lnTo>
                  <a:pt x="3076575" y="2752471"/>
                </a:lnTo>
                <a:lnTo>
                  <a:pt x="3076575" y="0"/>
                </a:lnTo>
                <a:lnTo>
                  <a:pt x="0" y="0"/>
                </a:lnTo>
                <a:lnTo>
                  <a:pt x="0" y="2752471"/>
                </a:lnTo>
                <a:close/>
              </a:path>
            </a:pathLst>
          </a:custGeom>
          <a:ln w="9525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60800" y="615886"/>
            <a:ext cx="967105" cy="4000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2540" algn="ctr">
              <a:lnSpc>
                <a:spcPct val="101899"/>
              </a:lnSpc>
              <a:spcBef>
                <a:spcPts val="110"/>
              </a:spcBef>
            </a:pPr>
            <a:r>
              <a:rPr sz="800" spc="-65" dirty="0">
                <a:solidFill>
                  <a:srgbClr val="3678B3"/>
                </a:solidFill>
                <a:latin typeface="Arial Black"/>
                <a:cs typeface="Arial Black"/>
              </a:rPr>
              <a:t>MetLife</a:t>
            </a:r>
            <a:r>
              <a:rPr sz="800" spc="-20" dirty="0">
                <a:solidFill>
                  <a:srgbClr val="3678B3"/>
                </a:solidFill>
                <a:latin typeface="Arial Black"/>
                <a:cs typeface="Arial Black"/>
              </a:rPr>
              <a:t> </a:t>
            </a:r>
            <a:r>
              <a:rPr sz="800" spc="-25" dirty="0">
                <a:solidFill>
                  <a:srgbClr val="3678B3"/>
                </a:solidFill>
                <a:latin typeface="Arial Black"/>
                <a:cs typeface="Arial Black"/>
              </a:rPr>
              <a:t>LOWPLAN </a:t>
            </a:r>
            <a:r>
              <a:rPr sz="800" u="sng" spc="-35" dirty="0">
                <a:solidFill>
                  <a:srgbClr val="3678B3"/>
                </a:solidFill>
                <a:uFill>
                  <a:solidFill>
                    <a:srgbClr val="3678B3"/>
                  </a:solidFill>
                </a:uFill>
                <a:latin typeface="Arial Black"/>
                <a:cs typeface="Arial Black"/>
              </a:rPr>
              <a:t>SUPERIORVISION</a:t>
            </a:r>
            <a:r>
              <a:rPr sz="800" u="none" spc="-35" dirty="0">
                <a:solidFill>
                  <a:srgbClr val="3678B3"/>
                </a:solidFill>
                <a:latin typeface="Arial Black"/>
                <a:cs typeface="Arial Black"/>
              </a:rPr>
              <a:t> </a:t>
            </a:r>
            <a:r>
              <a:rPr sz="800" u="none" spc="-10" dirty="0">
                <a:solidFill>
                  <a:srgbClr val="3678B3"/>
                </a:solidFill>
                <a:latin typeface="Arial Black"/>
                <a:cs typeface="Arial Black"/>
              </a:rPr>
              <a:t>NETWORK</a:t>
            </a:r>
            <a:endParaRPr sz="8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36870" y="615886"/>
            <a:ext cx="982980" cy="4000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800" spc="-60" dirty="0">
                <a:solidFill>
                  <a:srgbClr val="3678B3"/>
                </a:solidFill>
                <a:latin typeface="Arial Black"/>
                <a:cs typeface="Arial Black"/>
              </a:rPr>
              <a:t>MetLifeHIGH</a:t>
            </a:r>
            <a:r>
              <a:rPr sz="800" spc="30" dirty="0">
                <a:solidFill>
                  <a:srgbClr val="3678B3"/>
                </a:solidFill>
                <a:latin typeface="Arial Black"/>
                <a:cs typeface="Arial Black"/>
              </a:rPr>
              <a:t> </a:t>
            </a:r>
            <a:r>
              <a:rPr sz="800" spc="-20" dirty="0">
                <a:solidFill>
                  <a:srgbClr val="3678B3"/>
                </a:solidFill>
                <a:latin typeface="Arial Black"/>
                <a:cs typeface="Arial Black"/>
              </a:rPr>
              <a:t>PLAN</a:t>
            </a:r>
            <a:endParaRPr sz="800">
              <a:latin typeface="Arial Black"/>
              <a:cs typeface="Arial Black"/>
            </a:endParaRPr>
          </a:p>
          <a:p>
            <a:pPr marR="13970" algn="ctr">
              <a:lnSpc>
                <a:spcPct val="100000"/>
              </a:lnSpc>
              <a:spcBef>
                <a:spcPts val="20"/>
              </a:spcBef>
            </a:pPr>
            <a:r>
              <a:rPr sz="800" u="sng" spc="-195" dirty="0">
                <a:solidFill>
                  <a:srgbClr val="3678B3"/>
                </a:solidFill>
                <a:uFill>
                  <a:solidFill>
                    <a:srgbClr val="3678B3"/>
                  </a:solidFill>
                </a:uFill>
                <a:latin typeface="Arial Black"/>
                <a:cs typeface="Arial Black"/>
              </a:rPr>
              <a:t> </a:t>
            </a:r>
            <a:r>
              <a:rPr sz="800" u="sng" spc="-25" dirty="0">
                <a:solidFill>
                  <a:srgbClr val="3678B3"/>
                </a:solidFill>
                <a:uFill>
                  <a:solidFill>
                    <a:srgbClr val="3678B3"/>
                  </a:solidFill>
                </a:uFill>
                <a:latin typeface="Arial Black"/>
                <a:cs typeface="Arial Black"/>
              </a:rPr>
              <a:t>VSP</a:t>
            </a:r>
            <a:endParaRPr sz="800">
              <a:latin typeface="Arial Black"/>
              <a:cs typeface="Arial Black"/>
            </a:endParaRPr>
          </a:p>
          <a:p>
            <a:pPr marR="22225" algn="ctr">
              <a:lnSpc>
                <a:spcPct val="100000"/>
              </a:lnSpc>
              <a:spcBef>
                <a:spcPts val="15"/>
              </a:spcBef>
            </a:pPr>
            <a:r>
              <a:rPr sz="800" spc="-10" dirty="0">
                <a:solidFill>
                  <a:srgbClr val="3678B3"/>
                </a:solidFill>
                <a:latin typeface="Arial Black"/>
                <a:cs typeface="Arial Black"/>
              </a:rPr>
              <a:t>NETWORK</a:t>
            </a:r>
            <a:endParaRPr sz="80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-63"/>
            <a:ext cx="9144000" cy="590550"/>
          </a:xfrm>
          <a:custGeom>
            <a:avLst/>
            <a:gdLst/>
            <a:ahLst/>
            <a:cxnLst/>
            <a:rect l="l" t="t" r="r" b="b"/>
            <a:pathLst>
              <a:path w="9144000" h="590550">
                <a:moveTo>
                  <a:pt x="9144000" y="0"/>
                </a:moveTo>
                <a:lnTo>
                  <a:pt x="0" y="0"/>
                </a:lnTo>
                <a:lnTo>
                  <a:pt x="0" y="590486"/>
                </a:lnTo>
                <a:lnTo>
                  <a:pt x="9144000" y="590486"/>
                </a:lnTo>
                <a:lnTo>
                  <a:pt x="9144000" y="0"/>
                </a:lnTo>
                <a:close/>
              </a:path>
            </a:pathLst>
          </a:custGeom>
          <a:solidFill>
            <a:srgbClr val="1244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442334" y="-27939"/>
            <a:ext cx="3288029" cy="438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700" spc="-165" dirty="0">
                <a:solidFill>
                  <a:srgbClr val="FFFFFF"/>
                </a:solidFill>
                <a:latin typeface="Arial Black"/>
                <a:cs typeface="Arial Black"/>
              </a:rPr>
              <a:t>PLANES</a:t>
            </a:r>
            <a:r>
              <a:rPr sz="2700" spc="-3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700" spc="-85" dirty="0">
                <a:solidFill>
                  <a:srgbClr val="FFFFFF"/>
                </a:solidFill>
                <a:latin typeface="Arial Black"/>
                <a:cs typeface="Arial Black"/>
              </a:rPr>
              <a:t>DE</a:t>
            </a:r>
            <a:r>
              <a:rPr sz="2700" spc="-3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700" spc="-150" dirty="0">
                <a:solidFill>
                  <a:srgbClr val="FFFFFF"/>
                </a:solidFill>
                <a:latin typeface="Arial Black"/>
                <a:cs typeface="Arial Black"/>
              </a:rPr>
              <a:t>VISIÓN</a:t>
            </a:r>
            <a:endParaRPr sz="2700">
              <a:latin typeface="Arial Black"/>
              <a:cs typeface="Arial Black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0050" y="114300"/>
            <a:ext cx="962025" cy="962025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0" y="1371600"/>
            <a:ext cx="2638425" cy="190500"/>
          </a:xfrm>
          <a:custGeom>
            <a:avLst/>
            <a:gdLst/>
            <a:ahLst/>
            <a:cxnLst/>
            <a:rect l="l" t="t" r="r" b="b"/>
            <a:pathLst>
              <a:path w="2638425" h="190500">
                <a:moveTo>
                  <a:pt x="2544826" y="0"/>
                </a:moveTo>
                <a:lnTo>
                  <a:pt x="0" y="0"/>
                </a:lnTo>
                <a:lnTo>
                  <a:pt x="0" y="190373"/>
                </a:lnTo>
                <a:lnTo>
                  <a:pt x="2544826" y="190373"/>
                </a:lnTo>
                <a:lnTo>
                  <a:pt x="2581148" y="182879"/>
                </a:lnTo>
                <a:lnTo>
                  <a:pt x="2610739" y="162560"/>
                </a:lnTo>
                <a:lnTo>
                  <a:pt x="2630678" y="132207"/>
                </a:lnTo>
                <a:lnTo>
                  <a:pt x="2638044" y="95250"/>
                </a:lnTo>
                <a:lnTo>
                  <a:pt x="2630678" y="58165"/>
                </a:lnTo>
                <a:lnTo>
                  <a:pt x="2610739" y="27812"/>
                </a:lnTo>
                <a:lnTo>
                  <a:pt x="2581148" y="7492"/>
                </a:lnTo>
                <a:lnTo>
                  <a:pt x="2544826" y="0"/>
                </a:lnTo>
                <a:close/>
              </a:path>
            </a:pathLst>
          </a:custGeom>
          <a:solidFill>
            <a:srgbClr val="3678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1619250"/>
            <a:ext cx="2638425" cy="180975"/>
          </a:xfrm>
          <a:custGeom>
            <a:avLst/>
            <a:gdLst/>
            <a:ahLst/>
            <a:cxnLst/>
            <a:rect l="l" t="t" r="r" b="b"/>
            <a:pathLst>
              <a:path w="2638425" h="180975">
                <a:moveTo>
                  <a:pt x="2544826" y="0"/>
                </a:moveTo>
                <a:lnTo>
                  <a:pt x="0" y="0"/>
                </a:lnTo>
                <a:lnTo>
                  <a:pt x="0" y="180848"/>
                </a:lnTo>
                <a:lnTo>
                  <a:pt x="2544826" y="180848"/>
                </a:lnTo>
                <a:lnTo>
                  <a:pt x="2581148" y="173736"/>
                </a:lnTo>
                <a:lnTo>
                  <a:pt x="2610739" y="154432"/>
                </a:lnTo>
                <a:lnTo>
                  <a:pt x="2630678" y="125602"/>
                </a:lnTo>
                <a:lnTo>
                  <a:pt x="2638044" y="90424"/>
                </a:lnTo>
                <a:lnTo>
                  <a:pt x="2630678" y="55245"/>
                </a:lnTo>
                <a:lnTo>
                  <a:pt x="2610739" y="26542"/>
                </a:lnTo>
                <a:lnTo>
                  <a:pt x="2581148" y="7112"/>
                </a:lnTo>
                <a:lnTo>
                  <a:pt x="2544826" y="0"/>
                </a:lnTo>
                <a:close/>
              </a:path>
            </a:pathLst>
          </a:custGeom>
          <a:solidFill>
            <a:srgbClr val="1244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1857375"/>
            <a:ext cx="2638425" cy="190500"/>
          </a:xfrm>
          <a:custGeom>
            <a:avLst/>
            <a:gdLst/>
            <a:ahLst/>
            <a:cxnLst/>
            <a:rect l="l" t="t" r="r" b="b"/>
            <a:pathLst>
              <a:path w="2638425" h="190500">
                <a:moveTo>
                  <a:pt x="2544826" y="0"/>
                </a:moveTo>
                <a:lnTo>
                  <a:pt x="0" y="0"/>
                </a:lnTo>
                <a:lnTo>
                  <a:pt x="0" y="190373"/>
                </a:lnTo>
                <a:lnTo>
                  <a:pt x="2544826" y="190373"/>
                </a:lnTo>
                <a:lnTo>
                  <a:pt x="2581148" y="182880"/>
                </a:lnTo>
                <a:lnTo>
                  <a:pt x="2610739" y="162560"/>
                </a:lnTo>
                <a:lnTo>
                  <a:pt x="2630678" y="132333"/>
                </a:lnTo>
                <a:lnTo>
                  <a:pt x="2638044" y="95250"/>
                </a:lnTo>
                <a:lnTo>
                  <a:pt x="2630678" y="58166"/>
                </a:lnTo>
                <a:lnTo>
                  <a:pt x="2610739" y="27939"/>
                </a:lnTo>
                <a:lnTo>
                  <a:pt x="2581148" y="7492"/>
                </a:lnTo>
                <a:lnTo>
                  <a:pt x="2544826" y="0"/>
                </a:lnTo>
                <a:close/>
              </a:path>
            </a:pathLst>
          </a:custGeom>
          <a:solidFill>
            <a:srgbClr val="3678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1133475"/>
            <a:ext cx="2638425" cy="190500"/>
          </a:xfrm>
          <a:custGeom>
            <a:avLst/>
            <a:gdLst/>
            <a:ahLst/>
            <a:cxnLst/>
            <a:rect l="l" t="t" r="r" b="b"/>
            <a:pathLst>
              <a:path w="2638425" h="190500">
                <a:moveTo>
                  <a:pt x="2544826" y="0"/>
                </a:moveTo>
                <a:lnTo>
                  <a:pt x="0" y="0"/>
                </a:lnTo>
                <a:lnTo>
                  <a:pt x="0" y="190373"/>
                </a:lnTo>
                <a:lnTo>
                  <a:pt x="2544826" y="190373"/>
                </a:lnTo>
                <a:lnTo>
                  <a:pt x="2581148" y="182879"/>
                </a:lnTo>
                <a:lnTo>
                  <a:pt x="2610739" y="162560"/>
                </a:lnTo>
                <a:lnTo>
                  <a:pt x="2630678" y="132207"/>
                </a:lnTo>
                <a:lnTo>
                  <a:pt x="2638044" y="95250"/>
                </a:lnTo>
                <a:lnTo>
                  <a:pt x="2630678" y="58165"/>
                </a:lnTo>
                <a:lnTo>
                  <a:pt x="2610739" y="27939"/>
                </a:lnTo>
                <a:lnTo>
                  <a:pt x="2581148" y="7492"/>
                </a:lnTo>
                <a:lnTo>
                  <a:pt x="2544826" y="0"/>
                </a:lnTo>
                <a:close/>
              </a:path>
            </a:pathLst>
          </a:custGeom>
          <a:solidFill>
            <a:srgbClr val="1244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185920" y="1159192"/>
            <a:ext cx="311150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-10" dirty="0">
                <a:latin typeface="Lucida Sans Unicode"/>
                <a:cs typeface="Lucida Sans Unicode"/>
              </a:rPr>
              <a:t>$5.86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64584" y="1408112"/>
            <a:ext cx="33972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-45" dirty="0">
                <a:latin typeface="Lucida Sans Unicode"/>
                <a:cs typeface="Lucida Sans Unicode"/>
              </a:rPr>
              <a:t>$10.82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179951" y="1658873"/>
            <a:ext cx="330200" cy="1511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-50" dirty="0">
                <a:latin typeface="Lucida Sans Unicode"/>
                <a:cs typeface="Lucida Sans Unicode"/>
              </a:rPr>
              <a:t>$11.34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64329" y="1907158"/>
            <a:ext cx="340995" cy="1511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-45" dirty="0">
                <a:latin typeface="Lucida Sans Unicode"/>
                <a:cs typeface="Lucida Sans Unicode"/>
              </a:rPr>
              <a:t>$16.96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57545" y="1197673"/>
            <a:ext cx="311150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-10" dirty="0">
                <a:latin typeface="Lucida Sans Unicode"/>
                <a:cs typeface="Lucida Sans Unicode"/>
              </a:rPr>
              <a:t>$7.06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40780" y="1446466"/>
            <a:ext cx="35877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-20" dirty="0">
                <a:latin typeface="Lucida Sans Unicode"/>
                <a:cs typeface="Lucida Sans Unicode"/>
              </a:rPr>
              <a:t>$13.04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42304" y="1697354"/>
            <a:ext cx="358140" cy="1511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-20" dirty="0">
                <a:latin typeface="Lucida Sans Unicode"/>
                <a:cs typeface="Lucida Sans Unicode"/>
              </a:rPr>
              <a:t>$13.65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25540" y="1945639"/>
            <a:ext cx="367665" cy="1511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-10" dirty="0">
                <a:latin typeface="Lucida Sans Unicode"/>
                <a:cs typeface="Lucida Sans Unicode"/>
              </a:rPr>
              <a:t>$18.05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0" y="2498024"/>
            <a:ext cx="3370579" cy="23192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37465" algn="r">
              <a:lnSpc>
                <a:spcPct val="100000"/>
              </a:lnSpc>
              <a:spcBef>
                <a:spcPts val="125"/>
              </a:spcBef>
            </a:pPr>
            <a:r>
              <a:rPr sz="800" spc="-20" dirty="0">
                <a:solidFill>
                  <a:srgbClr val="12446F"/>
                </a:solidFill>
                <a:latin typeface="Arial Black"/>
                <a:cs typeface="Arial Black"/>
              </a:rPr>
              <a:t>EXAMEN</a:t>
            </a:r>
            <a:r>
              <a:rPr sz="800" spc="-5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sz="800" dirty="0">
                <a:solidFill>
                  <a:srgbClr val="12446F"/>
                </a:solidFill>
                <a:latin typeface="Arial Black"/>
                <a:cs typeface="Arial Black"/>
              </a:rPr>
              <a:t>DE</a:t>
            </a:r>
            <a:r>
              <a:rPr sz="800" spc="-75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sz="800" spc="-25" dirty="0">
                <a:solidFill>
                  <a:srgbClr val="12446F"/>
                </a:solidFill>
                <a:latin typeface="Arial Black"/>
                <a:cs typeface="Arial Black"/>
              </a:rPr>
              <a:t>LA</a:t>
            </a:r>
            <a:r>
              <a:rPr lang="en-US" sz="800" dirty="0">
                <a:latin typeface="Arial Black"/>
                <a:cs typeface="Arial Black"/>
              </a:rPr>
              <a:t> </a:t>
            </a:r>
            <a:r>
              <a:rPr sz="800" spc="-10" dirty="0">
                <a:solidFill>
                  <a:srgbClr val="12446F"/>
                </a:solidFill>
                <a:latin typeface="Arial Black"/>
                <a:cs typeface="Arial Black"/>
              </a:rPr>
              <a:t>VISTA</a:t>
            </a:r>
            <a:endParaRPr sz="800" dirty="0">
              <a:latin typeface="Arial Black"/>
              <a:cs typeface="Arial Black"/>
            </a:endParaRPr>
          </a:p>
          <a:p>
            <a:pPr marR="58419" algn="r">
              <a:lnSpc>
                <a:spcPct val="100000"/>
              </a:lnSpc>
              <a:spcBef>
                <a:spcPts val="690"/>
              </a:spcBef>
            </a:pPr>
            <a:r>
              <a:rPr sz="650" spc="-10" dirty="0">
                <a:latin typeface="Lucida Sans Unicode"/>
                <a:cs typeface="Lucida Sans Unicode"/>
              </a:rPr>
              <a:t>Copago</a:t>
            </a:r>
            <a:endParaRPr sz="650" dirty="0">
              <a:latin typeface="Lucida Sans Unicode"/>
              <a:cs typeface="Lucida Sans Unicode"/>
            </a:endParaRPr>
          </a:p>
          <a:p>
            <a:pPr marR="28575" algn="r">
              <a:lnSpc>
                <a:spcPct val="100000"/>
              </a:lnSpc>
              <a:spcBef>
                <a:spcPts val="575"/>
              </a:spcBef>
            </a:pPr>
            <a:r>
              <a:rPr sz="800" spc="-10" dirty="0">
                <a:solidFill>
                  <a:srgbClr val="12446F"/>
                </a:solidFill>
                <a:latin typeface="Arial Black"/>
                <a:cs typeface="Arial Black"/>
              </a:rPr>
              <a:t>VISIÓN ÚNICA</a:t>
            </a:r>
            <a:endParaRPr sz="800" dirty="0">
              <a:latin typeface="Arial Black"/>
              <a:cs typeface="Arial Black"/>
            </a:endParaRPr>
          </a:p>
          <a:p>
            <a:pPr marR="33020" algn="r">
              <a:lnSpc>
                <a:spcPct val="100000"/>
              </a:lnSpc>
              <a:spcBef>
                <a:spcPts val="465"/>
              </a:spcBef>
            </a:pPr>
            <a:r>
              <a:rPr sz="650" spc="-10" dirty="0" err="1">
                <a:latin typeface="Lucida Sans Unicode"/>
                <a:cs typeface="Lucida Sans Unicode"/>
              </a:rPr>
              <a:t>Copago</a:t>
            </a:r>
            <a:endParaRPr lang="en-US" sz="650" dirty="0">
              <a:latin typeface="Lucida Sans Unicode"/>
              <a:cs typeface="Lucida Sans Unicode"/>
            </a:endParaRPr>
          </a:p>
          <a:p>
            <a:pPr marR="33020" algn="r">
              <a:lnSpc>
                <a:spcPct val="100000"/>
              </a:lnSpc>
              <a:spcBef>
                <a:spcPts val="465"/>
              </a:spcBef>
            </a:pPr>
            <a:r>
              <a:rPr sz="800" spc="-65" dirty="0">
                <a:solidFill>
                  <a:srgbClr val="12446F"/>
                </a:solidFill>
                <a:latin typeface="Arial Black"/>
                <a:cs typeface="Arial Black"/>
              </a:rPr>
              <a:t>BIFOCAL</a:t>
            </a:r>
            <a:r>
              <a:rPr lang="en-US" sz="800" spc="500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sz="800" spc="-65" dirty="0">
                <a:solidFill>
                  <a:srgbClr val="12446F"/>
                </a:solidFill>
                <a:latin typeface="Arial Black"/>
                <a:cs typeface="Arial Black"/>
              </a:rPr>
              <a:t>FORRADO</a:t>
            </a:r>
            <a:endParaRPr sz="800" dirty="0">
              <a:latin typeface="Arial Black"/>
              <a:cs typeface="Arial Black"/>
            </a:endParaRPr>
          </a:p>
          <a:p>
            <a:pPr marR="46355" algn="r">
              <a:lnSpc>
                <a:spcPct val="100000"/>
              </a:lnSpc>
              <a:spcBef>
                <a:spcPts val="395"/>
              </a:spcBef>
            </a:pPr>
            <a:r>
              <a:rPr sz="650" spc="-10" dirty="0" err="1">
                <a:latin typeface="Lucida Sans Unicode"/>
                <a:cs typeface="Lucida Sans Unicode"/>
              </a:rPr>
              <a:t>Copago</a:t>
            </a:r>
            <a:endParaRPr lang="en-US" sz="650" dirty="0">
              <a:latin typeface="Lucida Sans Unicode"/>
              <a:cs typeface="Lucida Sans Unicode"/>
            </a:endParaRPr>
          </a:p>
          <a:p>
            <a:pPr marR="46355" algn="r">
              <a:lnSpc>
                <a:spcPct val="100000"/>
              </a:lnSpc>
              <a:spcBef>
                <a:spcPts val="395"/>
              </a:spcBef>
            </a:pPr>
            <a:r>
              <a:rPr sz="800" spc="-25" dirty="0">
                <a:solidFill>
                  <a:srgbClr val="12446F"/>
                </a:solidFill>
                <a:latin typeface="Arial Black"/>
                <a:cs typeface="Arial Black"/>
              </a:rPr>
              <a:t>TRIFOCAL</a:t>
            </a:r>
            <a:r>
              <a:rPr lang="en-US" sz="800" dirty="0">
                <a:latin typeface="Arial Black"/>
                <a:cs typeface="Arial Black"/>
              </a:rPr>
              <a:t> </a:t>
            </a:r>
            <a:r>
              <a:rPr sz="800" spc="-25" dirty="0">
                <a:solidFill>
                  <a:srgbClr val="12446F"/>
                </a:solidFill>
                <a:latin typeface="Arial Black"/>
                <a:cs typeface="Arial Black"/>
              </a:rPr>
              <a:t>FORRADO</a:t>
            </a:r>
            <a:endParaRPr sz="800" dirty="0">
              <a:latin typeface="Arial Black"/>
              <a:cs typeface="Arial Black"/>
            </a:endParaRPr>
          </a:p>
          <a:p>
            <a:pPr marR="48260" algn="r">
              <a:lnSpc>
                <a:spcPct val="100000"/>
              </a:lnSpc>
              <a:spcBef>
                <a:spcPts val="315"/>
              </a:spcBef>
            </a:pPr>
            <a:r>
              <a:rPr sz="650" spc="-10" dirty="0">
                <a:latin typeface="Lucida Sans Unicode"/>
                <a:cs typeface="Lucida Sans Unicode"/>
              </a:rPr>
              <a:t>Copago</a:t>
            </a:r>
            <a:endParaRPr sz="650" dirty="0">
              <a:latin typeface="Lucida Sans Unicode"/>
              <a:cs typeface="Lucida Sans Unicode"/>
            </a:endParaRPr>
          </a:p>
          <a:p>
            <a:pPr marR="39370" algn="r">
              <a:lnSpc>
                <a:spcPct val="100000"/>
              </a:lnSpc>
              <a:spcBef>
                <a:spcPts val="345"/>
              </a:spcBef>
            </a:pPr>
            <a:r>
              <a:rPr sz="800" spc="-10" dirty="0">
                <a:solidFill>
                  <a:srgbClr val="12446F"/>
                </a:solidFill>
                <a:latin typeface="Arial Black"/>
                <a:cs typeface="Arial Black"/>
              </a:rPr>
              <a:t>LENTICULAR</a:t>
            </a:r>
            <a:endParaRPr sz="800" dirty="0">
              <a:latin typeface="Arial Black"/>
              <a:cs typeface="Arial Black"/>
            </a:endParaRPr>
          </a:p>
          <a:p>
            <a:pPr marR="58419" algn="r">
              <a:lnSpc>
                <a:spcPct val="100000"/>
              </a:lnSpc>
              <a:spcBef>
                <a:spcPts val="170"/>
              </a:spcBef>
            </a:pPr>
            <a:r>
              <a:rPr sz="650" spc="-10" dirty="0" err="1">
                <a:latin typeface="Lucida Sans Unicode"/>
                <a:cs typeface="Lucida Sans Unicode"/>
              </a:rPr>
              <a:t>Copago</a:t>
            </a:r>
            <a:endParaRPr lang="en-US" sz="650" spc="-10" dirty="0">
              <a:latin typeface="Lucida Sans Unicode"/>
              <a:cs typeface="Lucida Sans Unicode"/>
            </a:endParaRPr>
          </a:p>
          <a:p>
            <a:pPr marR="58419" algn="r">
              <a:lnSpc>
                <a:spcPct val="100000"/>
              </a:lnSpc>
              <a:spcBef>
                <a:spcPts val="170"/>
              </a:spcBef>
            </a:pPr>
            <a:endParaRPr sz="650" dirty="0">
              <a:latin typeface="Lucida Sans Unicode"/>
              <a:cs typeface="Lucida Sans Unicode"/>
            </a:endParaRPr>
          </a:p>
          <a:p>
            <a:pPr marR="20320" algn="r">
              <a:lnSpc>
                <a:spcPct val="100000"/>
              </a:lnSpc>
              <a:spcBef>
                <a:spcPts val="275"/>
              </a:spcBef>
            </a:pPr>
            <a:r>
              <a:rPr lang="en-US" sz="800" spc="-90" dirty="0">
                <a:solidFill>
                  <a:srgbClr val="12446F"/>
                </a:solidFill>
                <a:latin typeface="Arial Black"/>
                <a:cs typeface="Arial Black"/>
              </a:rPr>
              <a:t>A</a:t>
            </a:r>
            <a:r>
              <a:rPr sz="800" spc="-90" dirty="0">
                <a:solidFill>
                  <a:srgbClr val="12446F"/>
                </a:solidFill>
                <a:latin typeface="Arial Black"/>
                <a:cs typeface="Arial Black"/>
              </a:rPr>
              <a:t>SIGNACIÓN</a:t>
            </a:r>
            <a:r>
              <a:rPr sz="800" spc="-160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lang="en-US" sz="800" spc="-160" dirty="0">
                <a:solidFill>
                  <a:srgbClr val="12446F"/>
                </a:solidFill>
                <a:latin typeface="Arial Black"/>
                <a:cs typeface="Arial Black"/>
              </a:rPr>
              <a:t>   </a:t>
            </a:r>
            <a:r>
              <a:rPr lang="en-US" sz="800" spc="-55" dirty="0">
                <a:solidFill>
                  <a:srgbClr val="12446F"/>
                </a:solidFill>
                <a:latin typeface="Arial Black"/>
                <a:cs typeface="Arial Black"/>
              </a:rPr>
              <a:t>PARA  MONTURA  DE GAFAS</a:t>
            </a:r>
            <a:endParaRPr sz="800" dirty="0">
              <a:latin typeface="Arial Black"/>
              <a:cs typeface="Arial Black"/>
            </a:endParaRPr>
          </a:p>
          <a:p>
            <a:pPr marR="5080" algn="r">
              <a:lnSpc>
                <a:spcPct val="100000"/>
              </a:lnSpc>
              <a:spcBef>
                <a:spcPts val="225"/>
              </a:spcBef>
            </a:pPr>
            <a:r>
              <a:rPr sz="650" spc="-10" dirty="0" err="1">
                <a:latin typeface="Lucida Sans Unicode"/>
                <a:cs typeface="Lucida Sans Unicode"/>
              </a:rPr>
              <a:t>Copago</a:t>
            </a:r>
            <a:endParaRPr sz="650" dirty="0">
              <a:latin typeface="Lucida Sans Unicode"/>
              <a:cs typeface="Lucida Sans Unicode"/>
            </a:endParaRPr>
          </a:p>
          <a:p>
            <a:pPr marR="55244" algn="r">
              <a:lnSpc>
                <a:spcPct val="100000"/>
              </a:lnSpc>
              <a:spcBef>
                <a:spcPts val="200"/>
              </a:spcBef>
            </a:pPr>
            <a:r>
              <a:rPr sz="800" spc="-60" dirty="0">
                <a:solidFill>
                  <a:srgbClr val="12446F"/>
                </a:solidFill>
                <a:latin typeface="Arial Black"/>
                <a:cs typeface="Arial Black"/>
              </a:rPr>
              <a:t>LENTES</a:t>
            </a:r>
            <a:r>
              <a:rPr sz="800" spc="-80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sz="800" spc="-55" dirty="0">
                <a:solidFill>
                  <a:srgbClr val="12446F"/>
                </a:solidFill>
                <a:latin typeface="Arial Black"/>
                <a:cs typeface="Arial Black"/>
              </a:rPr>
              <a:t>DE</a:t>
            </a:r>
            <a:r>
              <a:rPr sz="800" spc="-80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sz="800" spc="-10" dirty="0">
                <a:solidFill>
                  <a:srgbClr val="12446F"/>
                </a:solidFill>
                <a:latin typeface="Arial Black"/>
                <a:cs typeface="Arial Black"/>
              </a:rPr>
              <a:t>CONTACTO</a:t>
            </a:r>
            <a:endParaRPr lang="en-US" sz="800" spc="-10" dirty="0">
              <a:solidFill>
                <a:srgbClr val="12446F"/>
              </a:solidFill>
              <a:latin typeface="Arial Black"/>
              <a:cs typeface="Arial Black"/>
            </a:endParaRPr>
          </a:p>
          <a:p>
            <a:pPr marR="55244" algn="r">
              <a:lnSpc>
                <a:spcPct val="100000"/>
              </a:lnSpc>
              <a:spcBef>
                <a:spcPts val="200"/>
              </a:spcBef>
            </a:pPr>
            <a:r>
              <a:rPr lang="en-US" sz="650" spc="-10" dirty="0" err="1">
                <a:latin typeface="Lucida Sans Unicode"/>
                <a:cs typeface="Lucida Sans Unicode"/>
              </a:rPr>
              <a:t>Copago</a:t>
            </a:r>
            <a:endParaRPr sz="650" dirty="0">
              <a:latin typeface="Arial Black"/>
              <a:cs typeface="Arial Black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72534" y="4159567"/>
            <a:ext cx="1107440" cy="330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8925" marR="5080" indent="-276860">
              <a:lnSpc>
                <a:spcPct val="125299"/>
              </a:lnSpc>
              <a:spcBef>
                <a:spcPts val="95"/>
              </a:spcBef>
            </a:pPr>
            <a:r>
              <a:rPr sz="800" spc="-55" dirty="0">
                <a:latin typeface="Lucida Sans Unicode"/>
                <a:cs typeface="Lucida Sans Unicode"/>
              </a:rPr>
              <a:t>$130</a:t>
            </a:r>
            <a:r>
              <a:rPr sz="800" spc="-170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+</a:t>
            </a:r>
            <a:r>
              <a:rPr sz="800" spc="-114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20%</a:t>
            </a:r>
            <a:r>
              <a:rPr sz="800" spc="1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Descuento </a:t>
            </a:r>
            <a:r>
              <a:rPr sz="800" dirty="0">
                <a:latin typeface="Lucida Sans Unicode"/>
                <a:cs typeface="Lucida Sans Unicode"/>
              </a:rPr>
              <a:t>en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el</a:t>
            </a:r>
            <a:r>
              <a:rPr sz="800" spc="-3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saldo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088765" y="4621529"/>
            <a:ext cx="455295" cy="2755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-20" dirty="0">
                <a:latin typeface="Lucida Sans Unicode"/>
                <a:cs typeface="Lucida Sans Unicode"/>
              </a:rPr>
              <a:t>$130</a:t>
            </a:r>
            <a:endParaRPr sz="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800" spc="-65" dirty="0">
                <a:latin typeface="Lucida Sans Unicode"/>
                <a:cs typeface="Lucida Sans Unicode"/>
              </a:rPr>
              <a:t>Tolerancia</a:t>
            </a:r>
            <a:endParaRPr sz="800">
              <a:latin typeface="Lucida Sans Unicode"/>
              <a:cs typeface="Lucida Sans Unicode"/>
            </a:endParaRPr>
          </a:p>
        </p:txBody>
      </p:sp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4242689" y="2519409"/>
          <a:ext cx="1812289" cy="15608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2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99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36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0640" algn="r">
                        <a:lnSpc>
                          <a:spcPts val="890"/>
                        </a:lnSpc>
                      </a:pPr>
                      <a:r>
                        <a:rPr sz="800" spc="-25" dirty="0">
                          <a:latin typeface="Lucida Sans Unicode"/>
                          <a:cs typeface="Lucida Sans Unicode"/>
                        </a:rPr>
                        <a:t>$10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395"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800" spc="-25" dirty="0">
                          <a:latin typeface="Lucida Sans Unicode"/>
                          <a:cs typeface="Lucida Sans Unicode"/>
                        </a:rPr>
                        <a:t>$25</a:t>
                      </a:r>
                      <a:endParaRPr sz="800" dirty="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096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25400" algn="r">
                        <a:lnSpc>
                          <a:spcPct val="100000"/>
                        </a:lnSpc>
                      </a:pPr>
                      <a:r>
                        <a:rPr sz="800" spc="-25" dirty="0">
                          <a:latin typeface="Lucida Sans Unicode"/>
                          <a:cs typeface="Lucida Sans Unicode"/>
                        </a:rPr>
                        <a:t>$25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800" spc="-25" dirty="0">
                          <a:latin typeface="Lucida Sans Unicode"/>
                          <a:cs typeface="Lucida Sans Unicode"/>
                        </a:rPr>
                        <a:t>$25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033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2413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25" dirty="0">
                          <a:latin typeface="Lucida Sans Unicode"/>
                          <a:cs typeface="Lucida Sans Unicode"/>
                        </a:rPr>
                        <a:t>$25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330"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800" spc="-25" dirty="0">
                          <a:latin typeface="Lucida Sans Unicode"/>
                          <a:cs typeface="Lucida Sans Unicode"/>
                        </a:rPr>
                        <a:t>$25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0033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45720" algn="r">
                        <a:lnSpc>
                          <a:spcPct val="100000"/>
                        </a:lnSpc>
                      </a:pPr>
                      <a:r>
                        <a:rPr sz="800" spc="-25" dirty="0">
                          <a:latin typeface="Lucida Sans Unicode"/>
                          <a:cs typeface="Lucida Sans Unicode"/>
                        </a:rPr>
                        <a:t>$25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800" spc="-25" dirty="0">
                          <a:latin typeface="Lucida Sans Unicode"/>
                          <a:cs typeface="Lucida Sans Unicode"/>
                        </a:rPr>
                        <a:t>$25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8890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R="25400" algn="r">
                        <a:lnSpc>
                          <a:spcPts val="869"/>
                        </a:lnSpc>
                        <a:spcBef>
                          <a:spcPts val="5"/>
                        </a:spcBef>
                      </a:pPr>
                      <a:r>
                        <a:rPr sz="800" spc="-25" dirty="0">
                          <a:latin typeface="Lucida Sans Unicode"/>
                          <a:cs typeface="Lucida Sans Unicode"/>
                        </a:rPr>
                        <a:t>$25</a:t>
                      </a:r>
                      <a:endParaRPr sz="800" dirty="0">
                        <a:latin typeface="Lucida Sans Unicode"/>
                        <a:cs typeface="Lucida Sans Unicode"/>
                      </a:endParaRPr>
                    </a:p>
                  </a:txBody>
                  <a:tcPr marL="0" marR="0" marT="63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4" name="object 24"/>
          <p:cNvSpPr txBox="1"/>
          <p:nvPr/>
        </p:nvSpPr>
        <p:spPr>
          <a:xfrm>
            <a:off x="5380609" y="4156472"/>
            <a:ext cx="1088390" cy="33020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800" spc="-35" dirty="0">
                <a:latin typeface="Lucida Sans Unicode"/>
                <a:cs typeface="Lucida Sans Unicode"/>
              </a:rPr>
              <a:t>$130+</a:t>
            </a:r>
            <a:r>
              <a:rPr sz="800" spc="-12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20%</a:t>
            </a:r>
            <a:r>
              <a:rPr sz="800" spc="-10" dirty="0">
                <a:latin typeface="Lucida Sans Unicode"/>
                <a:cs typeface="Lucida Sans Unicode"/>
              </a:rPr>
              <a:t> Descuento</a:t>
            </a:r>
            <a:endParaRPr sz="800">
              <a:latin typeface="Lucida Sans Unicode"/>
              <a:cs typeface="Lucida Sans Unicode"/>
            </a:endParaRPr>
          </a:p>
          <a:p>
            <a:pPr marL="229235">
              <a:lnSpc>
                <a:spcPct val="100000"/>
              </a:lnSpc>
              <a:spcBef>
                <a:spcPts val="240"/>
              </a:spcBef>
            </a:pPr>
            <a:r>
              <a:rPr sz="800" dirty="0">
                <a:latin typeface="Lucida Sans Unicode"/>
                <a:cs typeface="Lucida Sans Unicode"/>
              </a:rPr>
              <a:t>en</a:t>
            </a:r>
            <a:r>
              <a:rPr sz="800" spc="-7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el</a:t>
            </a:r>
            <a:r>
              <a:rPr sz="800" spc="-6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saldo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531484" y="4598352"/>
            <a:ext cx="455295" cy="2755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-20" dirty="0">
                <a:latin typeface="Lucida Sans Unicode"/>
                <a:cs typeface="Lucida Sans Unicode"/>
              </a:rPr>
              <a:t>$130</a:t>
            </a:r>
            <a:endParaRPr sz="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800" spc="-65" dirty="0">
                <a:latin typeface="Lucida Sans Unicode"/>
                <a:cs typeface="Lucida Sans Unicode"/>
              </a:rPr>
              <a:t>Tolerancia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538601" y="2288140"/>
            <a:ext cx="3033775" cy="3924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800" b="1" dirty="0">
                <a:latin typeface="Lucida Sans Unicode"/>
                <a:cs typeface="Lucida Sans Unicode"/>
              </a:rPr>
              <a:t>Usted</a:t>
            </a:r>
            <a:r>
              <a:rPr sz="800" b="1" spc="-35" dirty="0">
                <a:latin typeface="Lucida Sans Unicode"/>
                <a:cs typeface="Lucida Sans Unicode"/>
              </a:rPr>
              <a:t> </a:t>
            </a:r>
            <a:r>
              <a:rPr sz="800" b="1" dirty="0">
                <a:latin typeface="Lucida Sans Unicode"/>
                <a:cs typeface="Lucida Sans Unicode"/>
              </a:rPr>
              <a:t>paga</a:t>
            </a:r>
            <a:r>
              <a:rPr sz="800" b="1" spc="-40" dirty="0">
                <a:latin typeface="Lucida Sans Unicode"/>
                <a:cs typeface="Lucida Sans Unicode"/>
              </a:rPr>
              <a:t> </a:t>
            </a:r>
            <a:r>
              <a:rPr sz="800" b="1" dirty="0">
                <a:latin typeface="Lucida Sans Unicode"/>
                <a:cs typeface="Lucida Sans Unicode"/>
              </a:rPr>
              <a:t>(después</a:t>
            </a:r>
            <a:r>
              <a:rPr sz="800" b="1" spc="-10" dirty="0">
                <a:latin typeface="Lucida Sans Unicode"/>
                <a:cs typeface="Lucida Sans Unicode"/>
              </a:rPr>
              <a:t> </a:t>
            </a:r>
            <a:r>
              <a:rPr sz="800" b="1" dirty="0">
                <a:latin typeface="Lucida Sans Unicode"/>
                <a:cs typeface="Lucida Sans Unicode"/>
              </a:rPr>
              <a:t>del</a:t>
            </a:r>
            <a:r>
              <a:rPr sz="800" b="1" spc="-50" dirty="0">
                <a:latin typeface="Lucida Sans Unicode"/>
                <a:cs typeface="Lucida Sans Unicode"/>
              </a:rPr>
              <a:t> </a:t>
            </a:r>
            <a:r>
              <a:rPr sz="800" b="1" dirty="0">
                <a:latin typeface="Lucida Sans Unicode"/>
                <a:cs typeface="Lucida Sans Unicode"/>
              </a:rPr>
              <a:t>copago,</a:t>
            </a:r>
            <a:r>
              <a:rPr sz="800" b="1" spc="5" dirty="0">
                <a:latin typeface="Lucida Sans Unicode"/>
                <a:cs typeface="Lucida Sans Unicode"/>
              </a:rPr>
              <a:t> </a:t>
            </a:r>
            <a:r>
              <a:rPr sz="800" b="1" spc="-25" dirty="0" err="1">
                <a:latin typeface="Lucida Sans Unicode"/>
                <a:cs typeface="Lucida Sans Unicode"/>
              </a:rPr>
              <a:t>si</a:t>
            </a:r>
            <a:r>
              <a:rPr lang="en-US" sz="800" b="1" dirty="0">
                <a:latin typeface="Lucida Sans Unicode"/>
                <a:cs typeface="Lucida Sans Unicode"/>
              </a:rPr>
              <a:t> </a:t>
            </a:r>
            <a:r>
              <a:rPr sz="800" b="1" spc="-10" dirty="0" err="1">
                <a:latin typeface="Lucida Sans Unicode"/>
                <a:cs typeface="Lucida Sans Unicode"/>
              </a:rPr>
              <a:t>corresponde</a:t>
            </a:r>
            <a:r>
              <a:rPr sz="800" b="1" spc="-10" dirty="0">
                <a:latin typeface="Lucida Sans Unicode"/>
                <a:cs typeface="Lucida Sans Unicode"/>
              </a:rPr>
              <a:t>):</a:t>
            </a:r>
            <a:endParaRPr lang="en-US" sz="800" b="1" spc="-10" dirty="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125"/>
              </a:spcBef>
            </a:pPr>
            <a:endParaRPr sz="800" dirty="0">
              <a:latin typeface="Lucida Sans Unicode"/>
              <a:cs typeface="Lucida Sans Unicode"/>
            </a:endParaRPr>
          </a:p>
          <a:p>
            <a:pPr marR="1345565" algn="ctr">
              <a:lnSpc>
                <a:spcPts val="875"/>
              </a:lnSpc>
            </a:pPr>
            <a:r>
              <a:rPr sz="800" spc="-25" dirty="0">
                <a:latin typeface="Lucida Sans Unicode"/>
                <a:cs typeface="Lucida Sans Unicode"/>
              </a:rPr>
              <a:t>$10</a:t>
            </a:r>
            <a:endParaRPr sz="800" dirty="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60626" y="1195323"/>
            <a:ext cx="563880" cy="1282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50" spc="10" dirty="0">
                <a:solidFill>
                  <a:srgbClr val="FFFFFF"/>
                </a:solidFill>
                <a:latin typeface="Arial Black"/>
                <a:cs typeface="Arial Black"/>
              </a:rPr>
              <a:t>EMPLEA</a:t>
            </a:r>
            <a:r>
              <a:rPr sz="650" spc="-1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650" spc="-35" dirty="0">
                <a:solidFill>
                  <a:srgbClr val="FFFFFF"/>
                </a:solidFill>
                <a:latin typeface="Arial Black"/>
                <a:cs typeface="Arial Black"/>
              </a:rPr>
              <a:t>DO</a:t>
            </a:r>
            <a:endParaRPr sz="650">
              <a:latin typeface="Arial Black"/>
              <a:cs typeface="Arial Black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351914" y="1433512"/>
            <a:ext cx="1173480" cy="1289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50" spc="10" dirty="0">
                <a:solidFill>
                  <a:srgbClr val="FFFFFF"/>
                </a:solidFill>
                <a:latin typeface="Arial Black"/>
                <a:cs typeface="Arial Black"/>
              </a:rPr>
              <a:t>EMPLEA</a:t>
            </a:r>
            <a:r>
              <a:rPr sz="650" spc="-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650" spc="10" dirty="0">
                <a:solidFill>
                  <a:srgbClr val="FFFFFF"/>
                </a:solidFill>
                <a:latin typeface="Arial Black"/>
                <a:cs typeface="Arial Black"/>
              </a:rPr>
              <a:t>DO</a:t>
            </a:r>
            <a:r>
              <a:rPr sz="650" spc="-1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650" spc="10" dirty="0">
                <a:solidFill>
                  <a:srgbClr val="FFFFFF"/>
                </a:solidFill>
                <a:latin typeface="Arial Black"/>
                <a:cs typeface="Arial Black"/>
              </a:rPr>
              <a:t>+</a:t>
            </a:r>
            <a:r>
              <a:rPr sz="650" spc="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650" spc="-10" dirty="0">
                <a:solidFill>
                  <a:srgbClr val="FFFFFF"/>
                </a:solidFill>
                <a:latin typeface="Arial Black"/>
                <a:cs typeface="Arial Black"/>
              </a:rPr>
              <a:t>CÓNYUGE</a:t>
            </a:r>
            <a:endParaRPr sz="650">
              <a:latin typeface="Arial Black"/>
              <a:cs typeface="Arial Black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511300" y="1672590"/>
            <a:ext cx="1015365" cy="1282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50" dirty="0">
                <a:solidFill>
                  <a:srgbClr val="FFFFFF"/>
                </a:solidFill>
                <a:latin typeface="Arial Black"/>
                <a:cs typeface="Arial Black"/>
              </a:rPr>
              <a:t>EMPLEADOS+</a:t>
            </a:r>
            <a:r>
              <a:rPr sz="650" spc="2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650" spc="-10" dirty="0">
                <a:solidFill>
                  <a:srgbClr val="FFFFFF"/>
                </a:solidFill>
                <a:latin typeface="Arial Black"/>
                <a:cs typeface="Arial Black"/>
              </a:rPr>
              <a:t>HIJOS</a:t>
            </a:r>
            <a:endParaRPr sz="650">
              <a:latin typeface="Arial Black"/>
              <a:cs typeface="Arial Black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095754" y="1910651"/>
            <a:ext cx="427355" cy="1289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50" spc="-10" dirty="0">
                <a:solidFill>
                  <a:srgbClr val="FFFFFF"/>
                </a:solidFill>
                <a:latin typeface="Arial Black"/>
                <a:cs typeface="Arial Black"/>
              </a:rPr>
              <a:t>FAMILIA</a:t>
            </a:r>
            <a:endParaRPr sz="650">
              <a:latin typeface="Arial Black"/>
              <a:cs typeface="Arial Black"/>
            </a:endParaRPr>
          </a:p>
        </p:txBody>
      </p:sp>
      <p:pic>
        <p:nvPicPr>
          <p:cNvPr id="31" name="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4648" y="4707220"/>
            <a:ext cx="1292751" cy="29391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Beneficios</a:t>
            </a:r>
            <a:r>
              <a:rPr spc="95" dirty="0"/>
              <a:t> </a:t>
            </a:r>
            <a:r>
              <a:rPr dirty="0"/>
              <a:t>pagados</a:t>
            </a:r>
            <a:r>
              <a:rPr spc="105" dirty="0"/>
              <a:t> </a:t>
            </a:r>
            <a:r>
              <a:rPr dirty="0"/>
              <a:t>por</a:t>
            </a:r>
            <a:r>
              <a:rPr spc="180" dirty="0"/>
              <a:t> </a:t>
            </a:r>
            <a:r>
              <a:rPr dirty="0"/>
              <a:t>el</a:t>
            </a:r>
            <a:r>
              <a:rPr spc="140" dirty="0"/>
              <a:t> </a:t>
            </a:r>
            <a:r>
              <a:rPr spc="-10" dirty="0"/>
              <a:t>empleador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-59"/>
            <a:ext cx="9144000" cy="104775"/>
          </a:xfrm>
          <a:custGeom>
            <a:avLst/>
            <a:gdLst/>
            <a:ahLst/>
            <a:cxnLst/>
            <a:rect l="l" t="t" r="r" b="b"/>
            <a:pathLst>
              <a:path w="9144000" h="104775">
                <a:moveTo>
                  <a:pt x="9144000" y="0"/>
                </a:moveTo>
                <a:lnTo>
                  <a:pt x="0" y="0"/>
                </a:lnTo>
                <a:lnTo>
                  <a:pt x="0" y="104453"/>
                </a:lnTo>
                <a:lnTo>
                  <a:pt x="9144000" y="104453"/>
                </a:lnTo>
                <a:lnTo>
                  <a:pt x="9144000" y="0"/>
                </a:lnTo>
                <a:close/>
              </a:path>
            </a:pathLst>
          </a:custGeom>
          <a:solidFill>
            <a:srgbClr val="1244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90207" y="1211569"/>
            <a:ext cx="4579620" cy="68008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1200" spc="-55" dirty="0">
                <a:solidFill>
                  <a:srgbClr val="12446F"/>
                </a:solidFill>
                <a:latin typeface="Arial Black"/>
                <a:cs typeface="Arial Black"/>
              </a:rPr>
              <a:t>Seguro</a:t>
            </a:r>
            <a:r>
              <a:rPr sz="1200" spc="-135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sz="1200" spc="-25" dirty="0">
                <a:solidFill>
                  <a:srgbClr val="12446F"/>
                </a:solidFill>
                <a:latin typeface="Arial Black"/>
                <a:cs typeface="Arial Black"/>
              </a:rPr>
              <a:t>de</a:t>
            </a:r>
            <a:r>
              <a:rPr sz="1200" spc="-125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sz="1200" spc="-10" dirty="0">
                <a:solidFill>
                  <a:srgbClr val="12446F"/>
                </a:solidFill>
                <a:latin typeface="Arial Black"/>
                <a:cs typeface="Arial Black"/>
              </a:rPr>
              <a:t>discapacidad</a:t>
            </a:r>
            <a:endParaRPr sz="1200">
              <a:latin typeface="Arial Black"/>
              <a:cs typeface="Arial Black"/>
            </a:endParaRPr>
          </a:p>
          <a:p>
            <a:pPr marL="12700" marR="5080">
              <a:lnSpc>
                <a:spcPct val="105500"/>
              </a:lnSpc>
              <a:spcBef>
                <a:spcPts val="25"/>
              </a:spcBef>
            </a:pPr>
            <a:r>
              <a:rPr sz="950" spc="-50" dirty="0">
                <a:latin typeface="Arial Black"/>
                <a:cs typeface="Arial Black"/>
              </a:rPr>
              <a:t>Discapacidad </a:t>
            </a:r>
            <a:r>
              <a:rPr sz="950" dirty="0">
                <a:latin typeface="Arial Black"/>
                <a:cs typeface="Arial Black"/>
              </a:rPr>
              <a:t>a</a:t>
            </a:r>
            <a:r>
              <a:rPr sz="950" spc="-60" dirty="0">
                <a:latin typeface="Arial Black"/>
                <a:cs typeface="Arial Black"/>
              </a:rPr>
              <a:t> </a:t>
            </a:r>
            <a:r>
              <a:rPr sz="950" spc="-35" dirty="0">
                <a:latin typeface="Arial Black"/>
                <a:cs typeface="Arial Black"/>
              </a:rPr>
              <a:t>corto</a:t>
            </a:r>
            <a:r>
              <a:rPr sz="950" spc="-85" dirty="0">
                <a:latin typeface="Arial Black"/>
                <a:cs typeface="Arial Black"/>
              </a:rPr>
              <a:t> </a:t>
            </a:r>
            <a:r>
              <a:rPr sz="950" spc="-40" dirty="0">
                <a:latin typeface="Arial Black"/>
                <a:cs typeface="Arial Black"/>
              </a:rPr>
              <a:t>plazo</a:t>
            </a:r>
            <a:r>
              <a:rPr sz="950" spc="-105" dirty="0">
                <a:latin typeface="Arial Black"/>
                <a:cs typeface="Arial Black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Proporciona</a:t>
            </a:r>
            <a:r>
              <a:rPr sz="950" spc="17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protección</a:t>
            </a:r>
            <a:r>
              <a:rPr sz="950" spc="8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de</a:t>
            </a:r>
            <a:r>
              <a:rPr sz="950" spc="6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ingresos</a:t>
            </a:r>
            <a:r>
              <a:rPr sz="950" spc="13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en</a:t>
            </a:r>
            <a:r>
              <a:rPr sz="950" spc="18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caso</a:t>
            </a:r>
            <a:r>
              <a:rPr sz="950" spc="95" dirty="0">
                <a:latin typeface="Lucida Sans Unicode"/>
                <a:cs typeface="Lucida Sans Unicode"/>
              </a:rPr>
              <a:t> </a:t>
            </a:r>
            <a:r>
              <a:rPr sz="950" spc="-25" dirty="0">
                <a:latin typeface="Lucida Sans Unicode"/>
                <a:cs typeface="Lucida Sans Unicode"/>
              </a:rPr>
              <a:t>de </a:t>
            </a:r>
            <a:r>
              <a:rPr sz="950" spc="10" dirty="0">
                <a:latin typeface="Lucida Sans Unicode"/>
                <a:cs typeface="Lucida Sans Unicode"/>
              </a:rPr>
              <a:t>que</a:t>
            </a:r>
            <a:r>
              <a:rPr sz="950" spc="35" dirty="0">
                <a:latin typeface="Lucida Sans Unicode"/>
                <a:cs typeface="Lucida Sans Unicode"/>
              </a:rPr>
              <a:t> </a:t>
            </a:r>
            <a:r>
              <a:rPr sz="950" spc="50" dirty="0">
                <a:latin typeface="Lucida Sans Unicode"/>
                <a:cs typeface="Lucida Sans Unicode"/>
              </a:rPr>
              <a:t>un</a:t>
            </a:r>
            <a:r>
              <a:rPr sz="950" spc="55" dirty="0">
                <a:latin typeface="Lucida Sans Unicode"/>
                <a:cs typeface="Lucida Sans Unicode"/>
              </a:rPr>
              <a:t> </a:t>
            </a:r>
            <a:r>
              <a:rPr sz="950" spc="10" dirty="0">
                <a:latin typeface="Lucida Sans Unicode"/>
                <a:cs typeface="Lucida Sans Unicode"/>
              </a:rPr>
              <a:t>empleado</a:t>
            </a:r>
            <a:r>
              <a:rPr sz="950" spc="60" dirty="0">
                <a:latin typeface="Lucida Sans Unicode"/>
                <a:cs typeface="Lucida Sans Unicode"/>
              </a:rPr>
              <a:t> </a:t>
            </a:r>
            <a:r>
              <a:rPr sz="950" spc="10" dirty="0">
                <a:latin typeface="Lucida Sans Unicode"/>
                <a:cs typeface="Lucida Sans Unicode"/>
              </a:rPr>
              <a:t>no</a:t>
            </a:r>
            <a:r>
              <a:rPr sz="950" spc="150" dirty="0">
                <a:latin typeface="Lucida Sans Unicode"/>
                <a:cs typeface="Lucida Sans Unicode"/>
              </a:rPr>
              <a:t> </a:t>
            </a:r>
            <a:r>
              <a:rPr sz="950" spc="10" dirty="0">
                <a:latin typeface="Lucida Sans Unicode"/>
                <a:cs typeface="Lucida Sans Unicode"/>
              </a:rPr>
              <a:t>pueda</a:t>
            </a:r>
            <a:r>
              <a:rPr sz="950" spc="130" dirty="0">
                <a:latin typeface="Lucida Sans Unicode"/>
                <a:cs typeface="Lucida Sans Unicode"/>
              </a:rPr>
              <a:t> </a:t>
            </a:r>
            <a:r>
              <a:rPr sz="950" spc="10" dirty="0">
                <a:latin typeface="Lucida Sans Unicode"/>
                <a:cs typeface="Lucida Sans Unicode"/>
              </a:rPr>
              <a:t>trabajar</a:t>
            </a:r>
            <a:r>
              <a:rPr sz="950" spc="125" dirty="0">
                <a:latin typeface="Lucida Sans Unicode"/>
                <a:cs typeface="Lucida Sans Unicode"/>
              </a:rPr>
              <a:t> </a:t>
            </a:r>
            <a:r>
              <a:rPr sz="950" spc="10" dirty="0">
                <a:latin typeface="Lucida Sans Unicode"/>
                <a:cs typeface="Lucida Sans Unicode"/>
              </a:rPr>
              <a:t>debido</a:t>
            </a:r>
            <a:r>
              <a:rPr sz="950" spc="150" dirty="0">
                <a:latin typeface="Lucida Sans Unicode"/>
                <a:cs typeface="Lucida Sans Unicode"/>
              </a:rPr>
              <a:t> </a:t>
            </a:r>
            <a:r>
              <a:rPr sz="950" spc="10" dirty="0">
                <a:latin typeface="Lucida Sans Unicode"/>
                <a:cs typeface="Lucida Sans Unicode"/>
              </a:rPr>
              <a:t>a</a:t>
            </a:r>
            <a:r>
              <a:rPr sz="950" spc="40" dirty="0">
                <a:latin typeface="Lucida Sans Unicode"/>
                <a:cs typeface="Lucida Sans Unicode"/>
              </a:rPr>
              <a:t> </a:t>
            </a:r>
            <a:r>
              <a:rPr sz="950" spc="10" dirty="0">
                <a:latin typeface="Lucida Sans Unicode"/>
                <a:cs typeface="Lucida Sans Unicode"/>
              </a:rPr>
              <a:t>una</a:t>
            </a:r>
            <a:r>
              <a:rPr sz="950" spc="45" dirty="0">
                <a:latin typeface="Lucida Sans Unicode"/>
                <a:cs typeface="Lucida Sans Unicode"/>
              </a:rPr>
              <a:t> </a:t>
            </a:r>
            <a:r>
              <a:rPr sz="950" spc="10" dirty="0">
                <a:latin typeface="Lucida Sans Unicode"/>
                <a:cs typeface="Lucida Sans Unicode"/>
              </a:rPr>
              <a:t>enfermedad,</a:t>
            </a:r>
            <a:r>
              <a:rPr sz="950" spc="45" dirty="0">
                <a:latin typeface="Lucida Sans Unicode"/>
                <a:cs typeface="Lucida Sans Unicode"/>
              </a:rPr>
              <a:t> </a:t>
            </a:r>
            <a:r>
              <a:rPr sz="950" spc="10" dirty="0">
                <a:latin typeface="Lucida Sans Unicode"/>
                <a:cs typeface="Lucida Sans Unicode"/>
              </a:rPr>
              <a:t>lesión</a:t>
            </a:r>
            <a:r>
              <a:rPr sz="950" spc="55" dirty="0">
                <a:latin typeface="Lucida Sans Unicode"/>
                <a:cs typeface="Lucida Sans Unicode"/>
              </a:rPr>
              <a:t> </a:t>
            </a:r>
            <a:r>
              <a:rPr sz="950" spc="-50" dirty="0">
                <a:latin typeface="Lucida Sans Unicode"/>
                <a:cs typeface="Lucida Sans Unicode"/>
              </a:rPr>
              <a:t>o </a:t>
            </a:r>
            <a:r>
              <a:rPr sz="950" spc="-10" dirty="0">
                <a:latin typeface="Lucida Sans Unicode"/>
                <a:cs typeface="Lucida Sans Unicode"/>
              </a:rPr>
              <a:t>embarazo.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327025" indent="-289560">
              <a:lnSpc>
                <a:spcPct val="100000"/>
              </a:lnSpc>
              <a:spcBef>
                <a:spcPts val="305"/>
              </a:spcBef>
              <a:buFont typeface="Times New Roman"/>
              <a:buChar char="●"/>
              <a:tabLst>
                <a:tab pos="327025" algn="l"/>
              </a:tabLst>
            </a:pPr>
            <a:r>
              <a:rPr spc="-70" dirty="0">
                <a:latin typeface="Arial Black"/>
                <a:cs typeface="Arial Black"/>
              </a:rPr>
              <a:t>Beneficio:</a:t>
            </a:r>
            <a:r>
              <a:rPr spc="-145" dirty="0">
                <a:latin typeface="Arial Black"/>
                <a:cs typeface="Arial Black"/>
              </a:rPr>
              <a:t> </a:t>
            </a:r>
            <a:r>
              <a:rPr dirty="0"/>
              <a:t>60%</a:t>
            </a:r>
            <a:r>
              <a:rPr spc="10" dirty="0"/>
              <a:t> </a:t>
            </a:r>
            <a:r>
              <a:rPr dirty="0"/>
              <a:t>de</a:t>
            </a:r>
            <a:r>
              <a:rPr spc="-30" dirty="0"/>
              <a:t> </a:t>
            </a:r>
            <a:r>
              <a:rPr dirty="0"/>
              <a:t>las</a:t>
            </a:r>
            <a:r>
              <a:rPr spc="20" dirty="0"/>
              <a:t> </a:t>
            </a:r>
            <a:r>
              <a:rPr dirty="0"/>
              <a:t>ganancias</a:t>
            </a:r>
            <a:r>
              <a:rPr spc="20" dirty="0"/>
              <a:t> </a:t>
            </a:r>
            <a:r>
              <a:rPr dirty="0"/>
              <a:t>semanales</a:t>
            </a:r>
            <a:r>
              <a:rPr spc="-55" dirty="0"/>
              <a:t> </a:t>
            </a:r>
            <a:r>
              <a:rPr dirty="0"/>
              <a:t>hasta</a:t>
            </a:r>
            <a:r>
              <a:rPr spc="-25" dirty="0"/>
              <a:t> </a:t>
            </a:r>
            <a:r>
              <a:rPr dirty="0"/>
              <a:t>$1,</a:t>
            </a:r>
            <a:r>
              <a:rPr spc="-15" dirty="0"/>
              <a:t> </a:t>
            </a:r>
            <a:r>
              <a:rPr spc="-25" dirty="0"/>
              <a:t>500</a:t>
            </a:r>
          </a:p>
          <a:p>
            <a:pPr marL="327025" indent="-289560">
              <a:lnSpc>
                <a:spcPct val="100000"/>
              </a:lnSpc>
              <a:spcBef>
                <a:spcPts val="215"/>
              </a:spcBef>
              <a:buFont typeface="Times New Roman"/>
              <a:buChar char="●"/>
              <a:tabLst>
                <a:tab pos="327025" algn="l"/>
              </a:tabLst>
            </a:pPr>
            <a:r>
              <a:rPr spc="-60" dirty="0">
                <a:latin typeface="Arial Black"/>
                <a:cs typeface="Arial Black"/>
              </a:rPr>
              <a:t>Duración</a:t>
            </a:r>
            <a:r>
              <a:rPr spc="-160" dirty="0">
                <a:latin typeface="Arial Black"/>
                <a:cs typeface="Arial Black"/>
              </a:rPr>
              <a:t> </a:t>
            </a:r>
            <a:r>
              <a:rPr spc="-55" dirty="0">
                <a:latin typeface="Arial Black"/>
                <a:cs typeface="Arial Black"/>
              </a:rPr>
              <a:t>del</a:t>
            </a:r>
            <a:r>
              <a:rPr spc="-85" dirty="0">
                <a:latin typeface="Arial Black"/>
                <a:cs typeface="Arial Black"/>
              </a:rPr>
              <a:t> </a:t>
            </a:r>
            <a:r>
              <a:rPr spc="-10" dirty="0">
                <a:latin typeface="Arial Black"/>
                <a:cs typeface="Arial Black"/>
              </a:rPr>
              <a:t>beneficio:</a:t>
            </a:r>
            <a:r>
              <a:rPr spc="-10" dirty="0"/>
              <a:t>13weeks</a:t>
            </a:r>
          </a:p>
          <a:p>
            <a:pPr marL="327025" indent="-289560">
              <a:lnSpc>
                <a:spcPct val="100000"/>
              </a:lnSpc>
              <a:spcBef>
                <a:spcPts val="210"/>
              </a:spcBef>
              <a:buFont typeface="Times New Roman"/>
              <a:buChar char="●"/>
              <a:tabLst>
                <a:tab pos="327025" algn="l"/>
              </a:tabLst>
            </a:pPr>
            <a:r>
              <a:rPr spc="-10" dirty="0">
                <a:latin typeface="Arial Black"/>
                <a:cs typeface="Arial Black"/>
              </a:rPr>
              <a:t>Se</a:t>
            </a:r>
            <a:r>
              <a:rPr spc="-65" dirty="0">
                <a:latin typeface="Arial Black"/>
                <a:cs typeface="Arial Black"/>
              </a:rPr>
              <a:t> </a:t>
            </a:r>
            <a:r>
              <a:rPr dirty="0">
                <a:latin typeface="Arial Black"/>
                <a:cs typeface="Arial Black"/>
              </a:rPr>
              <a:t>aplica</a:t>
            </a:r>
            <a:r>
              <a:rPr spc="-60" dirty="0">
                <a:latin typeface="Arial Black"/>
                <a:cs typeface="Arial Black"/>
              </a:rPr>
              <a:t> </a:t>
            </a:r>
            <a:r>
              <a:rPr dirty="0">
                <a:latin typeface="Arial Black"/>
                <a:cs typeface="Arial Black"/>
              </a:rPr>
              <a:t>la</a:t>
            </a:r>
            <a:r>
              <a:rPr spc="-65" dirty="0">
                <a:latin typeface="Arial Black"/>
                <a:cs typeface="Arial Black"/>
              </a:rPr>
              <a:t> </a:t>
            </a:r>
            <a:r>
              <a:rPr spc="-10" dirty="0">
                <a:latin typeface="Arial Black"/>
                <a:cs typeface="Arial Black"/>
              </a:rPr>
              <a:t>limitación</a:t>
            </a:r>
            <a:r>
              <a:rPr spc="-60" dirty="0">
                <a:latin typeface="Arial Black"/>
                <a:cs typeface="Arial Black"/>
              </a:rPr>
              <a:t> </a:t>
            </a:r>
            <a:r>
              <a:rPr spc="-10" dirty="0">
                <a:latin typeface="Arial Black"/>
                <a:cs typeface="Arial Black"/>
              </a:rPr>
              <a:t>preexistente:</a:t>
            </a:r>
            <a:r>
              <a:rPr spc="-10" dirty="0"/>
              <a:t>Ninguno</a:t>
            </a:r>
          </a:p>
          <a:p>
            <a:pPr marL="327025" indent="-289560">
              <a:lnSpc>
                <a:spcPts val="1135"/>
              </a:lnSpc>
              <a:spcBef>
                <a:spcPts val="215"/>
              </a:spcBef>
              <a:buFont typeface="Times New Roman"/>
              <a:buChar char="●"/>
              <a:tabLst>
                <a:tab pos="327025" algn="l"/>
              </a:tabLst>
            </a:pPr>
            <a:r>
              <a:rPr spc="-55" dirty="0">
                <a:latin typeface="Arial Black"/>
                <a:cs typeface="Arial Black"/>
              </a:rPr>
              <a:t>Tarifa</a:t>
            </a:r>
            <a:r>
              <a:rPr spc="-155" dirty="0">
                <a:latin typeface="Arial Black"/>
                <a:cs typeface="Arial Black"/>
              </a:rPr>
              <a:t> </a:t>
            </a:r>
            <a:r>
              <a:rPr spc="-60" dirty="0">
                <a:latin typeface="Arial Black"/>
                <a:cs typeface="Arial Black"/>
              </a:rPr>
              <a:t>por</a:t>
            </a:r>
            <a:r>
              <a:rPr spc="-70" dirty="0">
                <a:latin typeface="Arial Black"/>
                <a:cs typeface="Arial Black"/>
              </a:rPr>
              <a:t> </a:t>
            </a:r>
            <a:r>
              <a:rPr spc="-55" dirty="0">
                <a:latin typeface="Arial Black"/>
                <a:cs typeface="Arial Black"/>
              </a:rPr>
              <a:t>$10</a:t>
            </a:r>
            <a:r>
              <a:rPr spc="-114" dirty="0">
                <a:latin typeface="Arial Black"/>
                <a:cs typeface="Arial Black"/>
              </a:rPr>
              <a:t> </a:t>
            </a:r>
            <a:r>
              <a:rPr spc="-20" dirty="0">
                <a:latin typeface="Arial Black"/>
                <a:cs typeface="Arial Black"/>
              </a:rPr>
              <a:t>de</a:t>
            </a:r>
            <a:r>
              <a:rPr spc="-95" dirty="0">
                <a:latin typeface="Arial Black"/>
                <a:cs typeface="Arial Black"/>
              </a:rPr>
              <a:t> </a:t>
            </a:r>
            <a:r>
              <a:rPr spc="-10" dirty="0">
                <a:latin typeface="Arial Black"/>
                <a:cs typeface="Arial Black"/>
              </a:rPr>
              <a:t>beneficio:</a:t>
            </a:r>
            <a:r>
              <a:rPr spc="-10" dirty="0"/>
              <a:t>$0.243</a:t>
            </a:r>
          </a:p>
          <a:p>
            <a:pPr marL="327025" indent="-289560">
              <a:lnSpc>
                <a:spcPts val="1135"/>
              </a:lnSpc>
              <a:buFont typeface="Times New Roman"/>
              <a:buChar char="●"/>
              <a:tabLst>
                <a:tab pos="327025" algn="l"/>
              </a:tabLst>
            </a:pPr>
            <a:r>
              <a:rPr spc="-60" dirty="0">
                <a:latin typeface="Arial Black"/>
                <a:cs typeface="Arial Black"/>
              </a:rPr>
              <a:t>Período</a:t>
            </a:r>
            <a:r>
              <a:rPr spc="-80" dirty="0">
                <a:latin typeface="Arial Black"/>
                <a:cs typeface="Arial Black"/>
              </a:rPr>
              <a:t> </a:t>
            </a:r>
            <a:r>
              <a:rPr spc="-20" dirty="0">
                <a:latin typeface="Arial Black"/>
                <a:cs typeface="Arial Black"/>
              </a:rPr>
              <a:t>de</a:t>
            </a:r>
            <a:r>
              <a:rPr spc="-110" dirty="0">
                <a:latin typeface="Arial Black"/>
                <a:cs typeface="Arial Black"/>
              </a:rPr>
              <a:t> </a:t>
            </a:r>
            <a:r>
              <a:rPr spc="-55" dirty="0">
                <a:latin typeface="Arial Black"/>
                <a:cs typeface="Arial Black"/>
              </a:rPr>
              <a:t>eliminación:</a:t>
            </a:r>
            <a:r>
              <a:rPr spc="-55" dirty="0"/>
              <a:t>14</a:t>
            </a:r>
            <a:r>
              <a:rPr spc="60" dirty="0"/>
              <a:t> </a:t>
            </a:r>
            <a:r>
              <a:rPr spc="-20" dirty="0"/>
              <a:t>Días</a:t>
            </a:r>
          </a:p>
          <a:p>
            <a:pPr marL="327025" marR="5080" indent="-290195">
              <a:lnSpc>
                <a:spcPct val="105500"/>
              </a:lnSpc>
              <a:buSzPct val="110526"/>
              <a:buFont typeface="Times New Roman"/>
              <a:buChar char="●"/>
              <a:tabLst>
                <a:tab pos="327025" algn="l"/>
              </a:tabLst>
            </a:pPr>
            <a:r>
              <a:rPr spc="-55" dirty="0">
                <a:latin typeface="Arial Black"/>
                <a:cs typeface="Arial Black"/>
              </a:rPr>
              <a:t>Discapacidad</a:t>
            </a:r>
            <a:r>
              <a:rPr spc="5" dirty="0">
                <a:latin typeface="Arial Black"/>
                <a:cs typeface="Arial Black"/>
              </a:rPr>
              <a:t> </a:t>
            </a:r>
            <a:r>
              <a:rPr dirty="0">
                <a:latin typeface="Arial Black"/>
                <a:cs typeface="Arial Black"/>
              </a:rPr>
              <a:t>a</a:t>
            </a:r>
            <a:r>
              <a:rPr spc="-75" dirty="0">
                <a:latin typeface="Arial Black"/>
                <a:cs typeface="Arial Black"/>
              </a:rPr>
              <a:t> </a:t>
            </a:r>
            <a:r>
              <a:rPr spc="-35" dirty="0">
                <a:latin typeface="Arial Black"/>
                <a:cs typeface="Arial Black"/>
              </a:rPr>
              <a:t>largo</a:t>
            </a:r>
            <a:r>
              <a:rPr spc="-85" dirty="0">
                <a:latin typeface="Arial Black"/>
                <a:cs typeface="Arial Black"/>
              </a:rPr>
              <a:t> </a:t>
            </a:r>
            <a:r>
              <a:rPr spc="-40" dirty="0">
                <a:latin typeface="Arial Black"/>
                <a:cs typeface="Arial Black"/>
              </a:rPr>
              <a:t>plazo</a:t>
            </a:r>
            <a:r>
              <a:rPr spc="-85" dirty="0">
                <a:latin typeface="Arial Black"/>
                <a:cs typeface="Arial Black"/>
              </a:rPr>
              <a:t> </a:t>
            </a:r>
            <a:r>
              <a:rPr dirty="0"/>
              <a:t>Proporciona</a:t>
            </a:r>
            <a:r>
              <a:rPr spc="210" dirty="0"/>
              <a:t> </a:t>
            </a:r>
            <a:r>
              <a:rPr dirty="0"/>
              <a:t>protección</a:t>
            </a:r>
            <a:r>
              <a:rPr spc="125" dirty="0"/>
              <a:t> </a:t>
            </a:r>
            <a:r>
              <a:rPr dirty="0"/>
              <a:t>de</a:t>
            </a:r>
            <a:r>
              <a:rPr spc="90" dirty="0"/>
              <a:t> </a:t>
            </a:r>
            <a:r>
              <a:rPr dirty="0"/>
              <a:t>ingresos</a:t>
            </a:r>
            <a:r>
              <a:rPr spc="170" dirty="0"/>
              <a:t> </a:t>
            </a:r>
            <a:r>
              <a:rPr spc="-25" dirty="0"/>
              <a:t>en </a:t>
            </a:r>
            <a:r>
              <a:rPr dirty="0"/>
              <a:t>caso</a:t>
            </a:r>
            <a:r>
              <a:rPr spc="80" dirty="0"/>
              <a:t> </a:t>
            </a:r>
            <a:r>
              <a:rPr dirty="0"/>
              <a:t>de</a:t>
            </a:r>
            <a:r>
              <a:rPr spc="55" dirty="0"/>
              <a:t> </a:t>
            </a:r>
            <a:r>
              <a:rPr dirty="0"/>
              <a:t>que</a:t>
            </a:r>
            <a:r>
              <a:rPr spc="155" dirty="0"/>
              <a:t> </a:t>
            </a:r>
            <a:r>
              <a:rPr dirty="0"/>
              <a:t>un</a:t>
            </a:r>
            <a:r>
              <a:rPr spc="175" dirty="0"/>
              <a:t> </a:t>
            </a:r>
            <a:r>
              <a:rPr dirty="0"/>
              <a:t>empleado</a:t>
            </a:r>
            <a:r>
              <a:rPr spc="85" dirty="0"/>
              <a:t> </a:t>
            </a:r>
            <a:r>
              <a:rPr dirty="0"/>
              <a:t>no</a:t>
            </a:r>
            <a:r>
              <a:rPr spc="80" dirty="0"/>
              <a:t> </a:t>
            </a:r>
            <a:r>
              <a:rPr dirty="0"/>
              <a:t>pueda</a:t>
            </a:r>
            <a:r>
              <a:rPr spc="160" dirty="0"/>
              <a:t> </a:t>
            </a:r>
            <a:r>
              <a:rPr dirty="0"/>
              <a:t>trabajar</a:t>
            </a:r>
            <a:r>
              <a:rPr spc="50" dirty="0"/>
              <a:t> </a:t>
            </a:r>
            <a:r>
              <a:rPr dirty="0"/>
              <a:t>durante</a:t>
            </a:r>
            <a:r>
              <a:rPr spc="155" dirty="0"/>
              <a:t> </a:t>
            </a:r>
            <a:r>
              <a:rPr dirty="0"/>
              <a:t>un</a:t>
            </a:r>
            <a:r>
              <a:rPr spc="175" dirty="0"/>
              <a:t> </a:t>
            </a:r>
            <a:r>
              <a:rPr spc="-10" dirty="0"/>
              <a:t>período prolongado.</a:t>
            </a:r>
          </a:p>
          <a:p>
            <a:pPr marL="302260" indent="-289560">
              <a:lnSpc>
                <a:spcPct val="100000"/>
              </a:lnSpc>
              <a:spcBef>
                <a:spcPts val="775"/>
              </a:spcBef>
              <a:buFont typeface="Times New Roman"/>
              <a:buChar char="●"/>
              <a:tabLst>
                <a:tab pos="302260" algn="l"/>
              </a:tabLst>
            </a:pPr>
            <a:r>
              <a:rPr spc="-70" dirty="0">
                <a:latin typeface="Arial Black"/>
                <a:cs typeface="Arial Black"/>
              </a:rPr>
              <a:t>Beneficio:</a:t>
            </a:r>
            <a:r>
              <a:rPr spc="-135" dirty="0">
                <a:latin typeface="Arial Black"/>
                <a:cs typeface="Arial Black"/>
              </a:rPr>
              <a:t> </a:t>
            </a:r>
            <a:r>
              <a:rPr dirty="0"/>
              <a:t>60%</a:t>
            </a:r>
            <a:r>
              <a:rPr spc="10" dirty="0"/>
              <a:t> </a:t>
            </a:r>
            <a:r>
              <a:rPr dirty="0"/>
              <a:t>de</a:t>
            </a:r>
            <a:r>
              <a:rPr spc="-30" dirty="0"/>
              <a:t> </a:t>
            </a:r>
            <a:r>
              <a:rPr dirty="0"/>
              <a:t>las</a:t>
            </a:r>
            <a:r>
              <a:rPr spc="20" dirty="0"/>
              <a:t> </a:t>
            </a:r>
            <a:r>
              <a:rPr dirty="0"/>
              <a:t>ganancias</a:t>
            </a:r>
            <a:r>
              <a:rPr spc="20" dirty="0"/>
              <a:t> </a:t>
            </a:r>
            <a:r>
              <a:rPr dirty="0"/>
              <a:t>mensuales</a:t>
            </a:r>
            <a:r>
              <a:rPr spc="-50" dirty="0"/>
              <a:t> </a:t>
            </a:r>
            <a:r>
              <a:rPr dirty="0"/>
              <a:t>hasta</a:t>
            </a:r>
            <a:r>
              <a:rPr spc="-25" dirty="0"/>
              <a:t> </a:t>
            </a:r>
            <a:r>
              <a:rPr spc="-10" dirty="0"/>
              <a:t>$6,000</a:t>
            </a:r>
          </a:p>
          <a:p>
            <a:pPr marL="302260" indent="-289560">
              <a:lnSpc>
                <a:spcPct val="100000"/>
              </a:lnSpc>
              <a:spcBef>
                <a:spcPts val="360"/>
              </a:spcBef>
              <a:buFont typeface="Times New Roman"/>
              <a:buChar char="●"/>
              <a:tabLst>
                <a:tab pos="302260" algn="l"/>
              </a:tabLst>
            </a:pPr>
            <a:r>
              <a:rPr spc="-60" dirty="0">
                <a:latin typeface="Arial Black"/>
                <a:cs typeface="Arial Black"/>
              </a:rPr>
              <a:t>Duración</a:t>
            </a:r>
            <a:r>
              <a:rPr spc="-155" dirty="0">
                <a:latin typeface="Arial Black"/>
                <a:cs typeface="Arial Black"/>
              </a:rPr>
              <a:t> </a:t>
            </a:r>
            <a:r>
              <a:rPr spc="-55" dirty="0">
                <a:latin typeface="Arial Black"/>
                <a:cs typeface="Arial Black"/>
              </a:rPr>
              <a:t>del</a:t>
            </a:r>
            <a:r>
              <a:rPr spc="-100" dirty="0">
                <a:latin typeface="Arial Black"/>
                <a:cs typeface="Arial Black"/>
              </a:rPr>
              <a:t> </a:t>
            </a:r>
            <a:r>
              <a:rPr spc="-10" dirty="0">
                <a:latin typeface="Arial Black"/>
                <a:cs typeface="Arial Black"/>
              </a:rPr>
              <a:t>beneficio</a:t>
            </a:r>
          </a:p>
          <a:p>
            <a:pPr marL="302260" indent="-289560">
              <a:lnSpc>
                <a:spcPct val="100000"/>
              </a:lnSpc>
              <a:spcBef>
                <a:spcPts val="215"/>
              </a:spcBef>
              <a:buFont typeface="Times New Roman"/>
              <a:buChar char="●"/>
              <a:tabLst>
                <a:tab pos="302260" algn="l"/>
              </a:tabLst>
            </a:pPr>
            <a:r>
              <a:rPr dirty="0"/>
              <a:t>Plan</a:t>
            </a:r>
            <a:r>
              <a:rPr spc="-20" dirty="0"/>
              <a:t> </a:t>
            </a:r>
            <a:r>
              <a:rPr dirty="0"/>
              <a:t>A:</a:t>
            </a:r>
            <a:r>
              <a:rPr spc="-20" dirty="0"/>
              <a:t> </a:t>
            </a:r>
            <a:r>
              <a:rPr dirty="0"/>
              <a:t>Lo</a:t>
            </a:r>
            <a:r>
              <a:rPr spc="-10" dirty="0"/>
              <a:t> </a:t>
            </a:r>
            <a:r>
              <a:rPr dirty="0"/>
              <a:t>menor</a:t>
            </a:r>
            <a:r>
              <a:rPr spc="35" dirty="0"/>
              <a:t> </a:t>
            </a:r>
            <a:r>
              <a:rPr spc="-10" dirty="0"/>
              <a:t>entre</a:t>
            </a:r>
            <a:r>
              <a:rPr spc="-35" dirty="0"/>
              <a:t> </a:t>
            </a:r>
            <a:r>
              <a:rPr dirty="0"/>
              <a:t>duración</a:t>
            </a:r>
            <a:r>
              <a:rPr spc="-15" dirty="0"/>
              <a:t> </a:t>
            </a:r>
            <a:r>
              <a:rPr dirty="0"/>
              <a:t>residual</a:t>
            </a:r>
            <a:r>
              <a:rPr spc="5" dirty="0"/>
              <a:t> </a:t>
            </a:r>
            <a:r>
              <a:rPr dirty="0"/>
              <a:t>o</a:t>
            </a:r>
            <a:r>
              <a:rPr spc="-15" dirty="0"/>
              <a:t> </a:t>
            </a:r>
            <a:r>
              <a:rPr dirty="0"/>
              <a:t>dos</a:t>
            </a:r>
            <a:r>
              <a:rPr spc="-55" dirty="0"/>
              <a:t> </a:t>
            </a:r>
            <a:r>
              <a:rPr spc="-20" dirty="0"/>
              <a:t>años</a:t>
            </a:r>
          </a:p>
          <a:p>
            <a:pPr marL="302260" indent="-289560">
              <a:lnSpc>
                <a:spcPct val="100000"/>
              </a:lnSpc>
              <a:spcBef>
                <a:spcPts val="285"/>
              </a:spcBef>
              <a:buFont typeface="Times New Roman"/>
              <a:buChar char="●"/>
              <a:tabLst>
                <a:tab pos="302260" algn="l"/>
              </a:tabLst>
            </a:pPr>
            <a:r>
              <a:rPr dirty="0"/>
              <a:t>Plan</a:t>
            </a:r>
            <a:r>
              <a:rPr spc="-10" dirty="0"/>
              <a:t> </a:t>
            </a:r>
            <a:r>
              <a:rPr dirty="0"/>
              <a:t>B:</a:t>
            </a:r>
            <a:r>
              <a:rPr spc="-10" dirty="0"/>
              <a:t> </a:t>
            </a:r>
            <a:r>
              <a:rPr dirty="0"/>
              <a:t>Duración</a:t>
            </a:r>
            <a:r>
              <a:rPr spc="-15" dirty="0"/>
              <a:t> </a:t>
            </a:r>
            <a:r>
              <a:rPr dirty="0"/>
              <a:t>de</a:t>
            </a:r>
            <a:r>
              <a:rPr spc="-25" dirty="0"/>
              <a:t> </a:t>
            </a:r>
            <a:r>
              <a:rPr dirty="0"/>
              <a:t>los</a:t>
            </a:r>
            <a:r>
              <a:rPr spc="-50" dirty="0"/>
              <a:t> </a:t>
            </a:r>
            <a:r>
              <a:rPr dirty="0"/>
              <a:t>beneficios</a:t>
            </a:r>
            <a:r>
              <a:rPr spc="25" dirty="0"/>
              <a:t> </a:t>
            </a:r>
            <a:r>
              <a:rPr dirty="0"/>
              <a:t>residuales</a:t>
            </a:r>
            <a:r>
              <a:rPr spc="-50" dirty="0"/>
              <a:t> </a:t>
            </a:r>
            <a:r>
              <a:rPr dirty="0"/>
              <a:t>con</a:t>
            </a:r>
            <a:r>
              <a:rPr spc="-85" dirty="0"/>
              <a:t> </a:t>
            </a:r>
            <a:r>
              <a:rPr spc="-20" dirty="0"/>
              <a:t>SSNRA</a:t>
            </a:r>
          </a:p>
          <a:p>
            <a:pPr marL="302260" marR="405130" indent="-289560">
              <a:lnSpc>
                <a:spcPts val="1130"/>
              </a:lnSpc>
              <a:spcBef>
                <a:spcPts val="409"/>
              </a:spcBef>
              <a:buFont typeface="Times New Roman"/>
              <a:buChar char="●"/>
              <a:tabLst>
                <a:tab pos="302260" algn="l"/>
              </a:tabLst>
            </a:pPr>
            <a:r>
              <a:rPr spc="-10" dirty="0">
                <a:latin typeface="Arial Black"/>
                <a:cs typeface="Arial Black"/>
              </a:rPr>
              <a:t>Se</a:t>
            </a:r>
            <a:r>
              <a:rPr spc="-50" dirty="0">
                <a:latin typeface="Arial Black"/>
                <a:cs typeface="Arial Black"/>
              </a:rPr>
              <a:t> </a:t>
            </a:r>
            <a:r>
              <a:rPr dirty="0">
                <a:latin typeface="Arial Black"/>
                <a:cs typeface="Arial Black"/>
              </a:rPr>
              <a:t>aplica</a:t>
            </a:r>
            <a:r>
              <a:rPr spc="-45" dirty="0">
                <a:latin typeface="Arial Black"/>
                <a:cs typeface="Arial Black"/>
              </a:rPr>
              <a:t> </a:t>
            </a:r>
            <a:r>
              <a:rPr dirty="0">
                <a:latin typeface="Arial Black"/>
                <a:cs typeface="Arial Black"/>
              </a:rPr>
              <a:t>la</a:t>
            </a:r>
            <a:r>
              <a:rPr spc="-50" dirty="0">
                <a:latin typeface="Arial Black"/>
                <a:cs typeface="Arial Black"/>
              </a:rPr>
              <a:t> </a:t>
            </a:r>
            <a:r>
              <a:rPr spc="-10" dirty="0">
                <a:latin typeface="Arial Black"/>
                <a:cs typeface="Arial Black"/>
              </a:rPr>
              <a:t>limitación</a:t>
            </a:r>
            <a:r>
              <a:rPr spc="-45" dirty="0">
                <a:latin typeface="Arial Black"/>
                <a:cs typeface="Arial Black"/>
              </a:rPr>
              <a:t> </a:t>
            </a:r>
            <a:r>
              <a:rPr spc="-10" dirty="0">
                <a:latin typeface="Arial Black"/>
                <a:cs typeface="Arial Black"/>
              </a:rPr>
              <a:t>preexistente:</a:t>
            </a:r>
            <a:r>
              <a:rPr dirty="0">
                <a:latin typeface="Arial Black"/>
                <a:cs typeface="Arial Black"/>
              </a:rPr>
              <a:t> </a:t>
            </a:r>
            <a:r>
              <a:rPr spc="-50" dirty="0"/>
              <a:t>Período</a:t>
            </a:r>
            <a:r>
              <a:rPr spc="-140" dirty="0"/>
              <a:t> </a:t>
            </a:r>
            <a:r>
              <a:rPr dirty="0"/>
              <a:t>de</a:t>
            </a:r>
            <a:r>
              <a:rPr spc="-165" dirty="0"/>
              <a:t> </a:t>
            </a:r>
            <a:r>
              <a:rPr spc="-50" dirty="0"/>
              <a:t>revisión</a:t>
            </a:r>
            <a:r>
              <a:rPr spc="-145" dirty="0"/>
              <a:t> </a:t>
            </a:r>
            <a:r>
              <a:rPr dirty="0"/>
              <a:t>de</a:t>
            </a:r>
            <a:r>
              <a:rPr spc="-165" dirty="0"/>
              <a:t> </a:t>
            </a:r>
            <a:r>
              <a:rPr spc="-50" dirty="0"/>
              <a:t>3 </a:t>
            </a:r>
            <a:r>
              <a:rPr spc="-45" dirty="0"/>
              <a:t>meses</a:t>
            </a:r>
            <a:r>
              <a:rPr spc="-90" dirty="0"/>
              <a:t> </a:t>
            </a:r>
            <a:r>
              <a:rPr dirty="0"/>
              <a:t>y</a:t>
            </a:r>
            <a:r>
              <a:rPr spc="-105" dirty="0"/>
              <a:t> </a:t>
            </a:r>
            <a:r>
              <a:rPr spc="-50" dirty="0"/>
              <a:t>período</a:t>
            </a:r>
            <a:r>
              <a:rPr spc="-120" dirty="0"/>
              <a:t> </a:t>
            </a:r>
            <a:r>
              <a:rPr dirty="0"/>
              <a:t>de</a:t>
            </a:r>
            <a:r>
              <a:rPr spc="-150" dirty="0"/>
              <a:t> </a:t>
            </a:r>
            <a:r>
              <a:rPr spc="-50" dirty="0"/>
              <a:t>exclusión</a:t>
            </a:r>
            <a:r>
              <a:rPr spc="-130" dirty="0"/>
              <a:t> </a:t>
            </a:r>
            <a:r>
              <a:rPr dirty="0"/>
              <a:t>de</a:t>
            </a:r>
            <a:r>
              <a:rPr spc="-145" dirty="0"/>
              <a:t> </a:t>
            </a:r>
            <a:r>
              <a:rPr dirty="0"/>
              <a:t>12</a:t>
            </a:r>
            <a:r>
              <a:rPr spc="-140" dirty="0"/>
              <a:t> </a:t>
            </a:r>
            <a:r>
              <a:rPr spc="-20" dirty="0"/>
              <a:t>meses</a:t>
            </a:r>
          </a:p>
          <a:p>
            <a:pPr marL="302260" indent="-289560">
              <a:lnSpc>
                <a:spcPct val="100000"/>
              </a:lnSpc>
              <a:spcBef>
                <a:spcPts val="250"/>
              </a:spcBef>
              <a:buFont typeface="Times New Roman"/>
              <a:buChar char="●"/>
              <a:tabLst>
                <a:tab pos="302260" algn="l"/>
              </a:tabLst>
            </a:pPr>
            <a:r>
              <a:rPr spc="-55" dirty="0">
                <a:latin typeface="Arial Black"/>
                <a:cs typeface="Arial Black"/>
              </a:rPr>
              <a:t>Tarifa</a:t>
            </a:r>
            <a:r>
              <a:rPr spc="-160" dirty="0">
                <a:latin typeface="Arial Black"/>
                <a:cs typeface="Arial Black"/>
              </a:rPr>
              <a:t> </a:t>
            </a:r>
            <a:r>
              <a:rPr spc="-60" dirty="0">
                <a:latin typeface="Arial Black"/>
                <a:cs typeface="Arial Black"/>
              </a:rPr>
              <a:t>por</a:t>
            </a:r>
            <a:r>
              <a:rPr spc="-75" dirty="0">
                <a:latin typeface="Arial Black"/>
                <a:cs typeface="Arial Black"/>
              </a:rPr>
              <a:t> </a:t>
            </a:r>
            <a:r>
              <a:rPr spc="-55" dirty="0">
                <a:latin typeface="Arial Black"/>
                <a:cs typeface="Arial Black"/>
              </a:rPr>
              <a:t>$100</a:t>
            </a:r>
            <a:r>
              <a:rPr spc="-120" dirty="0">
                <a:latin typeface="Arial Black"/>
                <a:cs typeface="Arial Black"/>
              </a:rPr>
              <a:t> </a:t>
            </a:r>
            <a:r>
              <a:rPr spc="-20" dirty="0">
                <a:latin typeface="Arial Black"/>
                <a:cs typeface="Arial Black"/>
              </a:rPr>
              <a:t>de</a:t>
            </a:r>
            <a:r>
              <a:rPr spc="-130" dirty="0">
                <a:latin typeface="Arial Black"/>
                <a:cs typeface="Arial Black"/>
              </a:rPr>
              <a:t> </a:t>
            </a:r>
            <a:r>
              <a:rPr spc="-55" dirty="0">
                <a:latin typeface="Arial Black"/>
                <a:cs typeface="Arial Black"/>
              </a:rPr>
              <a:t>beneficio:</a:t>
            </a:r>
            <a:r>
              <a:rPr spc="-55" dirty="0"/>
              <a:t>$0.247</a:t>
            </a:r>
            <a:r>
              <a:rPr spc="10" dirty="0"/>
              <a:t> </a:t>
            </a:r>
            <a:r>
              <a:rPr dirty="0"/>
              <a:t>and</a:t>
            </a:r>
            <a:r>
              <a:rPr spc="100" dirty="0"/>
              <a:t> </a:t>
            </a:r>
            <a:r>
              <a:rPr spc="-10" dirty="0"/>
              <a:t>$0.374</a:t>
            </a:r>
          </a:p>
          <a:p>
            <a:pPr marL="302260" marR="401320" indent="-290195">
              <a:lnSpc>
                <a:spcPts val="1130"/>
              </a:lnSpc>
              <a:spcBef>
                <a:spcPts val="334"/>
              </a:spcBef>
              <a:buFont typeface="Times New Roman"/>
              <a:buChar char="●"/>
              <a:tabLst>
                <a:tab pos="302260" algn="l"/>
              </a:tabLst>
            </a:pPr>
            <a:r>
              <a:rPr spc="-60" dirty="0">
                <a:latin typeface="Arial Black"/>
                <a:cs typeface="Arial Black"/>
              </a:rPr>
              <a:t>Período</a:t>
            </a:r>
            <a:r>
              <a:rPr spc="-114" dirty="0">
                <a:latin typeface="Arial Black"/>
                <a:cs typeface="Arial Black"/>
              </a:rPr>
              <a:t> </a:t>
            </a:r>
            <a:r>
              <a:rPr spc="-20" dirty="0">
                <a:latin typeface="Arial Black"/>
                <a:cs typeface="Arial Black"/>
              </a:rPr>
              <a:t>de</a:t>
            </a:r>
            <a:r>
              <a:rPr spc="-135" dirty="0">
                <a:latin typeface="Arial Black"/>
                <a:cs typeface="Arial Black"/>
              </a:rPr>
              <a:t> </a:t>
            </a:r>
            <a:r>
              <a:rPr spc="-60" dirty="0">
                <a:latin typeface="Arial Black"/>
                <a:cs typeface="Arial Black"/>
              </a:rPr>
              <a:t>eliminación:</a:t>
            </a:r>
            <a:r>
              <a:rPr spc="-120" dirty="0">
                <a:latin typeface="Arial Black"/>
                <a:cs typeface="Arial Black"/>
              </a:rPr>
              <a:t> </a:t>
            </a:r>
            <a:r>
              <a:rPr dirty="0"/>
              <a:t>90</a:t>
            </a:r>
            <a:r>
              <a:rPr spc="5" dirty="0"/>
              <a:t> </a:t>
            </a:r>
            <a:r>
              <a:rPr dirty="0"/>
              <a:t>días</a:t>
            </a:r>
            <a:r>
              <a:rPr spc="-25" dirty="0"/>
              <a:t> </a:t>
            </a:r>
            <a:r>
              <a:rPr dirty="0"/>
              <a:t>o</a:t>
            </a:r>
            <a:r>
              <a:rPr spc="20" dirty="0"/>
              <a:t> </a:t>
            </a:r>
            <a:r>
              <a:rPr dirty="0"/>
              <a:t>hasta</a:t>
            </a:r>
            <a:r>
              <a:rPr spc="5" dirty="0"/>
              <a:t> </a:t>
            </a:r>
            <a:r>
              <a:rPr dirty="0"/>
              <a:t>el</a:t>
            </a:r>
            <a:r>
              <a:rPr spc="45" dirty="0"/>
              <a:t> </a:t>
            </a:r>
            <a:r>
              <a:rPr dirty="0"/>
              <a:t>final</a:t>
            </a:r>
            <a:r>
              <a:rPr spc="40" dirty="0"/>
              <a:t> </a:t>
            </a:r>
            <a:r>
              <a:rPr dirty="0"/>
              <a:t>del</a:t>
            </a:r>
            <a:r>
              <a:rPr spc="-40" dirty="0"/>
              <a:t> </a:t>
            </a:r>
            <a:r>
              <a:rPr dirty="0"/>
              <a:t>período</a:t>
            </a:r>
            <a:r>
              <a:rPr spc="20" dirty="0"/>
              <a:t> </a:t>
            </a:r>
            <a:r>
              <a:rPr spc="-25" dirty="0"/>
              <a:t>de </a:t>
            </a:r>
            <a:r>
              <a:rPr dirty="0"/>
              <a:t>elegibilidad</a:t>
            </a:r>
            <a:r>
              <a:rPr spc="-40" dirty="0"/>
              <a:t> </a:t>
            </a:r>
            <a:r>
              <a:rPr dirty="0"/>
              <a:t>por</a:t>
            </a:r>
            <a:r>
              <a:rPr spc="-40" dirty="0"/>
              <a:t> </a:t>
            </a:r>
            <a:r>
              <a:rPr dirty="0"/>
              <a:t>discapacidad</a:t>
            </a:r>
            <a:r>
              <a:rPr spc="-35" dirty="0"/>
              <a:t> </a:t>
            </a:r>
            <a:r>
              <a:rPr dirty="0"/>
              <a:t>a</a:t>
            </a:r>
            <a:r>
              <a:rPr spc="-40" dirty="0"/>
              <a:t> </a:t>
            </a:r>
            <a:r>
              <a:rPr dirty="0"/>
              <a:t>corto</a:t>
            </a:r>
            <a:r>
              <a:rPr spc="-20" dirty="0"/>
              <a:t> plazo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575300" y="1199851"/>
            <a:ext cx="3008630" cy="84455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1200" spc="-85" dirty="0">
                <a:solidFill>
                  <a:srgbClr val="12446F"/>
                </a:solidFill>
                <a:latin typeface="Arial Black"/>
                <a:cs typeface="Arial Black"/>
              </a:rPr>
              <a:t>Seguro</a:t>
            </a:r>
            <a:r>
              <a:rPr sz="1200" spc="-120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sz="1200" spc="-35" dirty="0">
                <a:solidFill>
                  <a:srgbClr val="12446F"/>
                </a:solidFill>
                <a:latin typeface="Arial Black"/>
                <a:cs typeface="Arial Black"/>
              </a:rPr>
              <a:t>de</a:t>
            </a:r>
            <a:r>
              <a:rPr sz="1200" spc="-140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sz="1200" spc="-20" dirty="0">
                <a:solidFill>
                  <a:srgbClr val="12446F"/>
                </a:solidFill>
                <a:latin typeface="Arial Black"/>
                <a:cs typeface="Arial Black"/>
              </a:rPr>
              <a:t>vida</a:t>
            </a:r>
            <a:endParaRPr sz="1200">
              <a:latin typeface="Arial Black"/>
              <a:cs typeface="Arial Black"/>
            </a:endParaRPr>
          </a:p>
          <a:p>
            <a:pPr marL="12700" marR="5080">
              <a:lnSpc>
                <a:spcPct val="112100"/>
              </a:lnSpc>
              <a:spcBef>
                <a:spcPts val="25"/>
              </a:spcBef>
            </a:pPr>
            <a:r>
              <a:rPr sz="950" spc="-10" dirty="0">
                <a:latin typeface="Arial Black"/>
                <a:cs typeface="Arial Black"/>
              </a:rPr>
              <a:t>El</a:t>
            </a:r>
            <a:r>
              <a:rPr sz="950" spc="-100" dirty="0">
                <a:latin typeface="Arial Black"/>
                <a:cs typeface="Arial Black"/>
              </a:rPr>
              <a:t> </a:t>
            </a:r>
            <a:r>
              <a:rPr sz="950" spc="-45" dirty="0">
                <a:latin typeface="Arial Black"/>
                <a:cs typeface="Arial Black"/>
              </a:rPr>
              <a:t>seguro</a:t>
            </a:r>
            <a:r>
              <a:rPr sz="950" spc="-130" dirty="0">
                <a:latin typeface="Arial Black"/>
                <a:cs typeface="Arial Black"/>
              </a:rPr>
              <a:t> </a:t>
            </a:r>
            <a:r>
              <a:rPr sz="950" spc="-20" dirty="0">
                <a:latin typeface="Arial Black"/>
                <a:cs typeface="Arial Black"/>
              </a:rPr>
              <a:t>de</a:t>
            </a:r>
            <a:r>
              <a:rPr sz="950" spc="-40" dirty="0">
                <a:latin typeface="Arial Black"/>
                <a:cs typeface="Arial Black"/>
              </a:rPr>
              <a:t> </a:t>
            </a:r>
            <a:r>
              <a:rPr sz="950" spc="-50" dirty="0">
                <a:latin typeface="Arial Black"/>
                <a:cs typeface="Arial Black"/>
              </a:rPr>
              <a:t>vida</a:t>
            </a:r>
            <a:r>
              <a:rPr sz="950" spc="-45" dirty="0">
                <a:latin typeface="Arial Black"/>
                <a:cs typeface="Arial Black"/>
              </a:rPr>
              <a:t> </a:t>
            </a:r>
            <a:r>
              <a:rPr sz="950" spc="-50" dirty="0">
                <a:latin typeface="Arial Black"/>
                <a:cs typeface="Arial Black"/>
              </a:rPr>
              <a:t>básico</a:t>
            </a:r>
            <a:r>
              <a:rPr sz="950" spc="-40" dirty="0">
                <a:latin typeface="Arial Black"/>
                <a:cs typeface="Arial Black"/>
              </a:rPr>
              <a:t> </a:t>
            </a:r>
            <a:r>
              <a:rPr sz="950" spc="-50" dirty="0">
                <a:latin typeface="Arial Black"/>
                <a:cs typeface="Arial Black"/>
              </a:rPr>
              <a:t>pagado</a:t>
            </a:r>
            <a:r>
              <a:rPr sz="950" spc="-45" dirty="0">
                <a:latin typeface="Arial Black"/>
                <a:cs typeface="Arial Black"/>
              </a:rPr>
              <a:t> </a:t>
            </a:r>
            <a:r>
              <a:rPr sz="950" spc="-35" dirty="0">
                <a:latin typeface="Arial Black"/>
                <a:cs typeface="Arial Black"/>
              </a:rPr>
              <a:t>por</a:t>
            </a:r>
            <a:r>
              <a:rPr sz="950" spc="-135" dirty="0">
                <a:latin typeface="Arial Black"/>
                <a:cs typeface="Arial Black"/>
              </a:rPr>
              <a:t> </a:t>
            </a:r>
            <a:r>
              <a:rPr sz="950" spc="-20" dirty="0">
                <a:latin typeface="Arial Black"/>
                <a:cs typeface="Arial Black"/>
              </a:rPr>
              <a:t>el</a:t>
            </a:r>
            <a:r>
              <a:rPr sz="950" spc="-60" dirty="0">
                <a:latin typeface="Arial Black"/>
                <a:cs typeface="Arial Black"/>
              </a:rPr>
              <a:t> </a:t>
            </a:r>
            <a:r>
              <a:rPr sz="950" spc="-10" dirty="0">
                <a:latin typeface="Arial"/>
                <a:cs typeface="Arial"/>
              </a:rPr>
              <a:t>Brinda </a:t>
            </a:r>
            <a:r>
              <a:rPr sz="950" dirty="0">
                <a:latin typeface="Arial"/>
                <a:cs typeface="Arial"/>
              </a:rPr>
              <a:t>tranquilidad</a:t>
            </a:r>
            <a:r>
              <a:rPr sz="950" spc="105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a</a:t>
            </a:r>
            <a:r>
              <a:rPr sz="950" spc="105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sus</a:t>
            </a:r>
            <a:r>
              <a:rPr sz="950" spc="180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empleados</a:t>
            </a:r>
            <a:r>
              <a:rPr sz="950" spc="80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con</a:t>
            </a:r>
            <a:r>
              <a:rPr sz="950" spc="105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cobertura</a:t>
            </a:r>
            <a:r>
              <a:rPr sz="950" spc="110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de</a:t>
            </a:r>
            <a:r>
              <a:rPr sz="950" spc="105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vida</a:t>
            </a:r>
            <a:r>
              <a:rPr sz="950" spc="105" dirty="0">
                <a:latin typeface="Arial"/>
                <a:cs typeface="Arial"/>
              </a:rPr>
              <a:t> </a:t>
            </a:r>
            <a:r>
              <a:rPr sz="950" spc="-50" dirty="0">
                <a:latin typeface="Arial"/>
                <a:cs typeface="Arial"/>
              </a:rPr>
              <a:t>y</a:t>
            </a:r>
            <a:endParaRPr sz="950">
              <a:latin typeface="Arial"/>
              <a:cs typeface="Arial"/>
            </a:endParaRPr>
          </a:p>
          <a:p>
            <a:pPr marL="12700" marR="178435">
              <a:lnSpc>
                <a:spcPts val="1050"/>
              </a:lnSpc>
              <a:spcBef>
                <a:spcPts val="170"/>
              </a:spcBef>
            </a:pPr>
            <a:r>
              <a:rPr sz="950" dirty="0">
                <a:latin typeface="Arial"/>
                <a:cs typeface="Arial"/>
              </a:rPr>
              <a:t>seguro</a:t>
            </a:r>
            <a:r>
              <a:rPr sz="950" spc="114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por</a:t>
            </a:r>
            <a:r>
              <a:rPr sz="950" spc="105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muerte</a:t>
            </a:r>
            <a:r>
              <a:rPr sz="950" spc="114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accidental</a:t>
            </a:r>
            <a:r>
              <a:rPr sz="950" spc="50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y</a:t>
            </a:r>
            <a:r>
              <a:rPr sz="950" spc="190" dirty="0">
                <a:latin typeface="Arial"/>
                <a:cs typeface="Arial"/>
              </a:rPr>
              <a:t> </a:t>
            </a:r>
            <a:r>
              <a:rPr sz="950" spc="-10" dirty="0">
                <a:latin typeface="Arial"/>
                <a:cs typeface="Arial"/>
              </a:rPr>
              <a:t>desmembramiento </a:t>
            </a:r>
            <a:r>
              <a:rPr sz="950" dirty="0">
                <a:latin typeface="Arial"/>
                <a:cs typeface="Arial"/>
              </a:rPr>
              <a:t>(AD&amp;D)</a:t>
            </a:r>
            <a:r>
              <a:rPr sz="950" spc="60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a</a:t>
            </a:r>
            <a:r>
              <a:rPr sz="950" spc="80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través</a:t>
            </a:r>
            <a:r>
              <a:rPr sz="950" spc="140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de</a:t>
            </a:r>
            <a:r>
              <a:rPr sz="950" spc="80" dirty="0">
                <a:latin typeface="Arial"/>
                <a:cs typeface="Arial"/>
              </a:rPr>
              <a:t> </a:t>
            </a:r>
            <a:r>
              <a:rPr sz="950" spc="-10" dirty="0">
                <a:latin typeface="Arial"/>
                <a:cs typeface="Arial"/>
              </a:rPr>
              <a:t>MetLife.</a:t>
            </a:r>
            <a:endParaRPr sz="9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94070" y="2242248"/>
            <a:ext cx="2968625" cy="3594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1300"/>
              </a:lnSpc>
              <a:spcBef>
                <a:spcPts val="125"/>
              </a:spcBef>
            </a:pPr>
            <a:r>
              <a:rPr sz="1100" u="sng" spc="-60" dirty="0">
                <a:solidFill>
                  <a:srgbClr val="12446F"/>
                </a:solidFill>
                <a:uFill>
                  <a:solidFill>
                    <a:srgbClr val="12446F"/>
                  </a:solidFill>
                </a:uFill>
                <a:latin typeface="Arial Black"/>
                <a:cs typeface="Arial Black"/>
              </a:rPr>
              <a:t>Monto</a:t>
            </a:r>
            <a:r>
              <a:rPr sz="1100" u="sng" spc="-145" dirty="0">
                <a:solidFill>
                  <a:srgbClr val="12446F"/>
                </a:solidFill>
                <a:uFill>
                  <a:solidFill>
                    <a:srgbClr val="12446F"/>
                  </a:solidFill>
                </a:uFill>
                <a:latin typeface="Arial Black"/>
                <a:cs typeface="Arial Black"/>
              </a:rPr>
              <a:t> </a:t>
            </a:r>
            <a:r>
              <a:rPr sz="1100" u="sng" spc="-50" dirty="0">
                <a:solidFill>
                  <a:srgbClr val="12446F"/>
                </a:solidFill>
                <a:uFill>
                  <a:solidFill>
                    <a:srgbClr val="12446F"/>
                  </a:solidFill>
                </a:uFill>
                <a:latin typeface="Arial Black"/>
                <a:cs typeface="Arial Black"/>
              </a:rPr>
              <a:t>del</a:t>
            </a:r>
            <a:r>
              <a:rPr sz="1100" u="sng" spc="-140" dirty="0">
                <a:solidFill>
                  <a:srgbClr val="12446F"/>
                </a:solidFill>
                <a:uFill>
                  <a:solidFill>
                    <a:srgbClr val="12446F"/>
                  </a:solidFill>
                </a:uFill>
                <a:latin typeface="Arial Black"/>
                <a:cs typeface="Arial Black"/>
              </a:rPr>
              <a:t> </a:t>
            </a:r>
            <a:r>
              <a:rPr sz="1100" u="sng" spc="-35" dirty="0">
                <a:solidFill>
                  <a:srgbClr val="12446F"/>
                </a:solidFill>
                <a:uFill>
                  <a:solidFill>
                    <a:srgbClr val="12446F"/>
                  </a:solidFill>
                </a:uFill>
                <a:latin typeface="Arial Black"/>
                <a:cs typeface="Arial Black"/>
              </a:rPr>
              <a:t>beneficio</a:t>
            </a:r>
            <a:r>
              <a:rPr sz="1100" u="none" spc="330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sz="1100" u="sng" spc="-280" dirty="0">
                <a:solidFill>
                  <a:srgbClr val="12446F"/>
                </a:solidFill>
                <a:uFill>
                  <a:solidFill>
                    <a:srgbClr val="12446F"/>
                  </a:solidFill>
                </a:uFill>
                <a:latin typeface="Arial Black"/>
                <a:cs typeface="Arial Black"/>
              </a:rPr>
              <a:t> </a:t>
            </a:r>
            <a:r>
              <a:rPr sz="1100" u="sng" spc="-50" dirty="0">
                <a:solidFill>
                  <a:srgbClr val="12446F"/>
                </a:solidFill>
                <a:uFill>
                  <a:solidFill>
                    <a:srgbClr val="12446F"/>
                  </a:solidFill>
                </a:uFill>
                <a:latin typeface="Arial Black"/>
                <a:cs typeface="Arial Black"/>
              </a:rPr>
              <a:t>Costo</a:t>
            </a:r>
            <a:r>
              <a:rPr sz="1100" u="sng" spc="-145" dirty="0">
                <a:solidFill>
                  <a:srgbClr val="12446F"/>
                </a:solidFill>
                <a:uFill>
                  <a:solidFill>
                    <a:srgbClr val="12446F"/>
                  </a:solidFill>
                </a:uFill>
                <a:latin typeface="Arial Black"/>
                <a:cs typeface="Arial Black"/>
              </a:rPr>
              <a:t> </a:t>
            </a:r>
            <a:r>
              <a:rPr sz="1100" u="sng" spc="-50" dirty="0">
                <a:solidFill>
                  <a:srgbClr val="12446F"/>
                </a:solidFill>
                <a:uFill>
                  <a:solidFill>
                    <a:srgbClr val="12446F"/>
                  </a:solidFill>
                </a:uFill>
                <a:latin typeface="Arial Black"/>
                <a:cs typeface="Arial Black"/>
              </a:rPr>
              <a:t>del</a:t>
            </a:r>
            <a:r>
              <a:rPr sz="1100" u="sng" spc="-145" dirty="0">
                <a:solidFill>
                  <a:srgbClr val="12446F"/>
                </a:solidFill>
                <a:uFill>
                  <a:solidFill>
                    <a:srgbClr val="12446F"/>
                  </a:solidFill>
                </a:uFill>
                <a:latin typeface="Arial Black"/>
                <a:cs typeface="Arial Black"/>
              </a:rPr>
              <a:t> </a:t>
            </a:r>
            <a:r>
              <a:rPr sz="1100" u="sng" spc="-20" dirty="0">
                <a:solidFill>
                  <a:srgbClr val="12446F"/>
                </a:solidFill>
                <a:uFill>
                  <a:solidFill>
                    <a:srgbClr val="12446F"/>
                  </a:solidFill>
                </a:uFill>
                <a:latin typeface="Arial Black"/>
                <a:cs typeface="Arial Black"/>
              </a:rPr>
              <a:t>empleador</a:t>
            </a:r>
            <a:endParaRPr sz="1100">
              <a:latin typeface="Arial Black"/>
              <a:cs typeface="Arial Black"/>
            </a:endParaRPr>
          </a:p>
          <a:p>
            <a:pPr marL="1490345">
              <a:lnSpc>
                <a:spcPts val="1300"/>
              </a:lnSpc>
            </a:pPr>
            <a:r>
              <a:rPr sz="1100" u="sng" spc="-275" dirty="0">
                <a:solidFill>
                  <a:srgbClr val="12446F"/>
                </a:solidFill>
                <a:uFill>
                  <a:solidFill>
                    <a:srgbClr val="12446F"/>
                  </a:solidFill>
                </a:uFill>
                <a:latin typeface="Arial Black"/>
                <a:cs typeface="Arial Black"/>
              </a:rPr>
              <a:t> </a:t>
            </a:r>
            <a:r>
              <a:rPr sz="1100" u="sng" spc="-55" dirty="0">
                <a:solidFill>
                  <a:srgbClr val="12446F"/>
                </a:solidFill>
                <a:uFill>
                  <a:solidFill>
                    <a:srgbClr val="12446F"/>
                  </a:solidFill>
                </a:uFill>
                <a:latin typeface="Arial Black"/>
                <a:cs typeface="Arial Black"/>
              </a:rPr>
              <a:t>por</a:t>
            </a:r>
            <a:r>
              <a:rPr sz="1100" u="sng" spc="-95" dirty="0">
                <a:solidFill>
                  <a:srgbClr val="12446F"/>
                </a:solidFill>
                <a:uFill>
                  <a:solidFill>
                    <a:srgbClr val="12446F"/>
                  </a:solidFill>
                </a:uFill>
                <a:latin typeface="Arial Black"/>
                <a:cs typeface="Arial Black"/>
              </a:rPr>
              <a:t> </a:t>
            </a:r>
            <a:r>
              <a:rPr sz="1100" u="sng" spc="-10" dirty="0">
                <a:solidFill>
                  <a:srgbClr val="12446F"/>
                </a:solidFill>
                <a:uFill>
                  <a:solidFill>
                    <a:srgbClr val="12446F"/>
                  </a:solidFill>
                </a:uFill>
                <a:latin typeface="Arial Black"/>
                <a:cs typeface="Arial Black"/>
              </a:rPr>
              <a:t>$1,000</a:t>
            </a:r>
            <a:endParaRPr sz="1100">
              <a:latin typeface="Arial Black"/>
              <a:cs typeface="Arial Black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2733" y="265470"/>
            <a:ext cx="1650856" cy="497758"/>
          </a:xfrm>
          <a:prstGeom prst="rect">
            <a:avLst/>
          </a:prstGeom>
        </p:spPr>
      </p:pic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5878321" y="2665602"/>
          <a:ext cx="2676524" cy="17183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69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7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900" b="1" spc="-2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Option</a:t>
                      </a:r>
                      <a:r>
                        <a:rPr sz="900" b="1" spc="-8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3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A:</a:t>
                      </a:r>
                      <a:r>
                        <a:rPr sz="900" b="1" spc="-9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$10,000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$0.164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900" b="1" spc="-2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Option</a:t>
                      </a:r>
                      <a:r>
                        <a:rPr sz="900" b="1" spc="-8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3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B:</a:t>
                      </a:r>
                      <a:r>
                        <a:rPr sz="900" b="1" spc="-9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$20,000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$0.156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900" b="1" spc="-2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Option</a:t>
                      </a:r>
                      <a:r>
                        <a:rPr sz="900" b="1" spc="-8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3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C:</a:t>
                      </a:r>
                      <a:r>
                        <a:rPr sz="900" b="1" spc="-9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$25,000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$0.147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900" b="1" spc="-2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Option</a:t>
                      </a:r>
                      <a:r>
                        <a:rPr sz="900" b="1" spc="-8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3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D:</a:t>
                      </a:r>
                      <a:r>
                        <a:rPr sz="900" b="1" spc="-9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$30,000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$0.139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b="1" spc="-2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Option</a:t>
                      </a:r>
                      <a:r>
                        <a:rPr sz="900" b="1" spc="-8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4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E:</a:t>
                      </a:r>
                      <a:r>
                        <a:rPr sz="900" b="1" spc="-1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$50,000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$0.139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Option</a:t>
                      </a:r>
                      <a:r>
                        <a:rPr sz="900" b="1" spc="-7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F:2x</a:t>
                      </a:r>
                      <a:r>
                        <a:rPr sz="900" b="1" spc="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4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BAE</a:t>
                      </a:r>
                      <a:r>
                        <a:rPr sz="900" b="1" spc="-12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2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up</a:t>
                      </a:r>
                      <a:r>
                        <a:rPr sz="900" b="1" spc="-3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$100,000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$0.173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b="1" spc="-3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Option</a:t>
                      </a:r>
                      <a:r>
                        <a:rPr sz="900" b="1" spc="-7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G:2x</a:t>
                      </a:r>
                      <a:r>
                        <a:rPr sz="900" b="1" spc="2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4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BAE</a:t>
                      </a:r>
                      <a:r>
                        <a:rPr sz="900" b="1" spc="-1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2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up</a:t>
                      </a:r>
                      <a:r>
                        <a:rPr sz="900" b="1" spc="-3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900" b="1" spc="-1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$150,000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$0.219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900" b="1" spc="-3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Option</a:t>
                      </a:r>
                      <a:r>
                        <a:rPr sz="900" b="1" spc="-8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3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H:</a:t>
                      </a:r>
                      <a:r>
                        <a:rPr sz="900" b="1" spc="-9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2x </a:t>
                      </a:r>
                      <a:r>
                        <a:rPr sz="900" b="1" spc="-4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BAE</a:t>
                      </a:r>
                      <a:r>
                        <a:rPr sz="900" b="1" spc="-1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2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up</a:t>
                      </a:r>
                      <a:r>
                        <a:rPr sz="900" b="1" spc="-4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900" b="1" spc="-1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$250,000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$0.164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Option</a:t>
                      </a:r>
                      <a:r>
                        <a:rPr sz="900" b="1" spc="-8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I:</a:t>
                      </a:r>
                      <a:r>
                        <a:rPr sz="900" b="1" spc="-9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3x </a:t>
                      </a:r>
                      <a:r>
                        <a:rPr sz="900" b="1" spc="-4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BAE</a:t>
                      </a:r>
                      <a:r>
                        <a:rPr sz="900" b="1" spc="-13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2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up</a:t>
                      </a:r>
                      <a:r>
                        <a:rPr sz="900" b="1" spc="-3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$500,000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$0.164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5800471" y="4504690"/>
            <a:ext cx="2688590" cy="23367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*El</a:t>
            </a:r>
            <a:r>
              <a:rPr sz="650" spc="15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beneficio</a:t>
            </a:r>
            <a:r>
              <a:rPr sz="650" spc="120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se</a:t>
            </a:r>
            <a:r>
              <a:rPr sz="650" spc="170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reduce</a:t>
            </a:r>
            <a:r>
              <a:rPr sz="650" spc="75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en</a:t>
            </a:r>
            <a:r>
              <a:rPr sz="650" spc="120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un</a:t>
            </a:r>
            <a:r>
              <a:rPr sz="650" spc="120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35%</a:t>
            </a:r>
            <a:r>
              <a:rPr sz="650" spc="80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a</a:t>
            </a:r>
            <a:r>
              <a:rPr sz="650" spc="80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los</a:t>
            </a:r>
            <a:r>
              <a:rPr sz="650" spc="114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65</a:t>
            </a:r>
            <a:r>
              <a:rPr sz="650" spc="105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años;</a:t>
            </a:r>
            <a:r>
              <a:rPr sz="650" spc="90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60%</a:t>
            </a:r>
            <a:r>
              <a:rPr sz="650" spc="75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a</a:t>
            </a:r>
            <a:r>
              <a:rPr sz="650" spc="80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los</a:t>
            </a:r>
            <a:r>
              <a:rPr sz="650" spc="25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spc="-25" dirty="0">
                <a:solidFill>
                  <a:srgbClr val="565656"/>
                </a:solidFill>
                <a:latin typeface="Lucida Sans Unicode"/>
                <a:cs typeface="Lucida Sans Unicode"/>
              </a:rPr>
              <a:t>70</a:t>
            </a:r>
            <a:endParaRPr sz="6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años;</a:t>
            </a:r>
            <a:r>
              <a:rPr sz="650" spc="65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75%</a:t>
            </a:r>
            <a:r>
              <a:rPr sz="650" spc="60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a</a:t>
            </a:r>
            <a:r>
              <a:rPr sz="650" spc="150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los</a:t>
            </a:r>
            <a:r>
              <a:rPr sz="650" spc="95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75</a:t>
            </a:r>
            <a:r>
              <a:rPr sz="650" spc="-5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spc="-20" dirty="0">
                <a:solidFill>
                  <a:srgbClr val="565656"/>
                </a:solidFill>
                <a:latin typeface="Lucida Sans Unicode"/>
                <a:cs typeface="Lucida Sans Unicode"/>
              </a:rPr>
              <a:t>años</a:t>
            </a:r>
            <a:endParaRPr sz="650">
              <a:latin typeface="Lucida Sans Unicode"/>
              <a:cs typeface="Lucida Sans Unicode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43775" y="4371975"/>
            <a:ext cx="1714500" cy="77152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dirty="0">
                <a:solidFill>
                  <a:srgbClr val="1F477B"/>
                </a:solidFill>
              </a:rPr>
              <a:t>Beneficios</a:t>
            </a:r>
            <a:r>
              <a:rPr sz="2000" spc="-55" dirty="0">
                <a:solidFill>
                  <a:srgbClr val="1F477B"/>
                </a:solidFill>
              </a:rPr>
              <a:t> </a:t>
            </a:r>
            <a:r>
              <a:rPr sz="2000" dirty="0">
                <a:solidFill>
                  <a:srgbClr val="1F477B"/>
                </a:solidFill>
              </a:rPr>
              <a:t>ejecutivos</a:t>
            </a:r>
            <a:r>
              <a:rPr sz="2000" spc="-50" dirty="0">
                <a:solidFill>
                  <a:srgbClr val="1F477B"/>
                </a:solidFill>
              </a:rPr>
              <a:t> </a:t>
            </a:r>
            <a:r>
              <a:rPr sz="2000" dirty="0">
                <a:solidFill>
                  <a:srgbClr val="1F477B"/>
                </a:solidFill>
              </a:rPr>
              <a:t>pagados</a:t>
            </a:r>
            <a:r>
              <a:rPr sz="2000" spc="-55" dirty="0">
                <a:solidFill>
                  <a:srgbClr val="1F477B"/>
                </a:solidFill>
              </a:rPr>
              <a:t> </a:t>
            </a:r>
            <a:r>
              <a:rPr sz="2000" dirty="0">
                <a:solidFill>
                  <a:srgbClr val="1F477B"/>
                </a:solidFill>
              </a:rPr>
              <a:t>por</a:t>
            </a:r>
            <a:r>
              <a:rPr sz="2000" spc="-5" dirty="0">
                <a:solidFill>
                  <a:srgbClr val="1F477B"/>
                </a:solidFill>
              </a:rPr>
              <a:t> </a:t>
            </a:r>
            <a:r>
              <a:rPr sz="2000" dirty="0">
                <a:solidFill>
                  <a:srgbClr val="1F477B"/>
                </a:solidFill>
              </a:rPr>
              <a:t>el</a:t>
            </a:r>
            <a:r>
              <a:rPr sz="2000" spc="15" dirty="0">
                <a:solidFill>
                  <a:srgbClr val="1F477B"/>
                </a:solidFill>
              </a:rPr>
              <a:t> </a:t>
            </a:r>
            <a:r>
              <a:rPr sz="2000" spc="-10" dirty="0">
                <a:solidFill>
                  <a:srgbClr val="1F477B"/>
                </a:solidFill>
              </a:rPr>
              <a:t>empleador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0" y="-59"/>
            <a:ext cx="9144000" cy="104775"/>
          </a:xfrm>
          <a:custGeom>
            <a:avLst/>
            <a:gdLst/>
            <a:ahLst/>
            <a:cxnLst/>
            <a:rect l="l" t="t" r="r" b="b"/>
            <a:pathLst>
              <a:path w="9144000" h="104775">
                <a:moveTo>
                  <a:pt x="9144000" y="0"/>
                </a:moveTo>
                <a:lnTo>
                  <a:pt x="0" y="0"/>
                </a:lnTo>
                <a:lnTo>
                  <a:pt x="0" y="104453"/>
                </a:lnTo>
                <a:lnTo>
                  <a:pt x="9144000" y="104453"/>
                </a:lnTo>
                <a:lnTo>
                  <a:pt x="9144000" y="0"/>
                </a:lnTo>
                <a:close/>
              </a:path>
            </a:pathLst>
          </a:custGeom>
          <a:solidFill>
            <a:srgbClr val="1244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90207" y="1199851"/>
            <a:ext cx="4655820" cy="70167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1200" spc="-55" dirty="0">
                <a:solidFill>
                  <a:srgbClr val="12446F"/>
                </a:solidFill>
                <a:latin typeface="Arial Black"/>
                <a:cs typeface="Arial Black"/>
              </a:rPr>
              <a:t>Seguro</a:t>
            </a:r>
            <a:r>
              <a:rPr sz="1200" spc="-135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sz="1200" spc="-25" dirty="0">
                <a:solidFill>
                  <a:srgbClr val="12446F"/>
                </a:solidFill>
                <a:latin typeface="Arial Black"/>
                <a:cs typeface="Arial Black"/>
              </a:rPr>
              <a:t>de</a:t>
            </a:r>
            <a:r>
              <a:rPr sz="1200" spc="-125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sz="1200" spc="-10" dirty="0">
                <a:solidFill>
                  <a:srgbClr val="12446F"/>
                </a:solidFill>
                <a:latin typeface="Arial Black"/>
                <a:cs typeface="Arial Black"/>
              </a:rPr>
              <a:t>discapacidad</a:t>
            </a:r>
            <a:endParaRPr sz="12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950" spc="-40" dirty="0">
                <a:latin typeface="Arial Black"/>
                <a:cs typeface="Arial Black"/>
              </a:rPr>
              <a:t>Discapacidad</a:t>
            </a:r>
            <a:r>
              <a:rPr sz="950" spc="-105" dirty="0">
                <a:latin typeface="Arial Black"/>
                <a:cs typeface="Arial Black"/>
              </a:rPr>
              <a:t> </a:t>
            </a:r>
            <a:r>
              <a:rPr sz="950" dirty="0">
                <a:latin typeface="Arial Black"/>
                <a:cs typeface="Arial Black"/>
              </a:rPr>
              <a:t>a</a:t>
            </a:r>
            <a:r>
              <a:rPr sz="950" spc="-65" dirty="0">
                <a:latin typeface="Arial Black"/>
                <a:cs typeface="Arial Black"/>
              </a:rPr>
              <a:t> </a:t>
            </a:r>
            <a:r>
              <a:rPr sz="950" spc="-35" dirty="0">
                <a:latin typeface="Arial Black"/>
                <a:cs typeface="Arial Black"/>
              </a:rPr>
              <a:t>corto</a:t>
            </a:r>
            <a:r>
              <a:rPr sz="950" spc="-50" dirty="0">
                <a:latin typeface="Arial Black"/>
                <a:cs typeface="Arial Black"/>
              </a:rPr>
              <a:t> </a:t>
            </a:r>
            <a:r>
              <a:rPr sz="950" spc="-10" dirty="0">
                <a:latin typeface="Arial Black"/>
                <a:cs typeface="Arial Black"/>
              </a:rPr>
              <a:t>plazo</a:t>
            </a:r>
            <a:endParaRPr sz="950">
              <a:latin typeface="Arial Black"/>
              <a:cs typeface="Arial Black"/>
            </a:endParaRPr>
          </a:p>
          <a:p>
            <a:pPr marL="12700" marR="5080">
              <a:lnSpc>
                <a:spcPct val="105500"/>
              </a:lnSpc>
            </a:pPr>
            <a:r>
              <a:rPr sz="950" dirty="0">
                <a:latin typeface="Lucida Sans Unicode"/>
                <a:cs typeface="Lucida Sans Unicode"/>
              </a:rPr>
              <a:t>Proporciona</a:t>
            </a:r>
            <a:r>
              <a:rPr sz="950" spc="19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protección</a:t>
            </a:r>
            <a:r>
              <a:rPr sz="950" spc="10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de</a:t>
            </a:r>
            <a:r>
              <a:rPr sz="950" spc="8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ingresos</a:t>
            </a:r>
            <a:r>
              <a:rPr sz="950" spc="15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en</a:t>
            </a:r>
            <a:r>
              <a:rPr sz="950" spc="204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caso</a:t>
            </a:r>
            <a:r>
              <a:rPr sz="950" spc="11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de</a:t>
            </a:r>
            <a:r>
              <a:rPr sz="950" spc="8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que</a:t>
            </a:r>
            <a:r>
              <a:rPr sz="950" spc="18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un</a:t>
            </a:r>
            <a:r>
              <a:rPr sz="950" spc="10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empleado</a:t>
            </a:r>
            <a:r>
              <a:rPr sz="950" spc="11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no</a:t>
            </a:r>
            <a:r>
              <a:rPr sz="950" spc="215" dirty="0">
                <a:latin typeface="Lucida Sans Unicode"/>
                <a:cs typeface="Lucida Sans Unicode"/>
              </a:rPr>
              <a:t> </a:t>
            </a:r>
            <a:r>
              <a:rPr sz="950" spc="-10" dirty="0">
                <a:latin typeface="Lucida Sans Unicode"/>
                <a:cs typeface="Lucida Sans Unicode"/>
              </a:rPr>
              <a:t>pueda </a:t>
            </a:r>
            <a:r>
              <a:rPr sz="950" spc="10" dirty="0">
                <a:latin typeface="Lucida Sans Unicode"/>
                <a:cs typeface="Lucida Sans Unicode"/>
              </a:rPr>
              <a:t>trabajar</a:t>
            </a:r>
            <a:r>
              <a:rPr sz="950" spc="100" dirty="0">
                <a:latin typeface="Lucida Sans Unicode"/>
                <a:cs typeface="Lucida Sans Unicode"/>
              </a:rPr>
              <a:t> </a:t>
            </a:r>
            <a:r>
              <a:rPr sz="950" spc="10" dirty="0">
                <a:latin typeface="Lucida Sans Unicode"/>
                <a:cs typeface="Lucida Sans Unicode"/>
              </a:rPr>
              <a:t>debido</a:t>
            </a:r>
            <a:r>
              <a:rPr sz="950" spc="45" dirty="0">
                <a:latin typeface="Lucida Sans Unicode"/>
                <a:cs typeface="Lucida Sans Unicode"/>
              </a:rPr>
              <a:t> </a:t>
            </a:r>
            <a:r>
              <a:rPr sz="950" spc="10" dirty="0">
                <a:latin typeface="Lucida Sans Unicode"/>
                <a:cs typeface="Lucida Sans Unicode"/>
              </a:rPr>
              <a:t>a</a:t>
            </a:r>
            <a:r>
              <a:rPr sz="950" spc="114" dirty="0">
                <a:latin typeface="Lucida Sans Unicode"/>
                <a:cs typeface="Lucida Sans Unicode"/>
              </a:rPr>
              <a:t> </a:t>
            </a:r>
            <a:r>
              <a:rPr sz="950" spc="10" dirty="0">
                <a:latin typeface="Lucida Sans Unicode"/>
                <a:cs typeface="Lucida Sans Unicode"/>
              </a:rPr>
              <a:t>una</a:t>
            </a:r>
            <a:r>
              <a:rPr sz="950" spc="114" dirty="0">
                <a:latin typeface="Lucida Sans Unicode"/>
                <a:cs typeface="Lucida Sans Unicode"/>
              </a:rPr>
              <a:t> </a:t>
            </a:r>
            <a:r>
              <a:rPr sz="950" spc="10" dirty="0">
                <a:latin typeface="Lucida Sans Unicode"/>
                <a:cs typeface="Lucida Sans Unicode"/>
              </a:rPr>
              <a:t>enfermedad,</a:t>
            </a:r>
            <a:r>
              <a:rPr sz="950" spc="35" dirty="0">
                <a:latin typeface="Lucida Sans Unicode"/>
                <a:cs typeface="Lucida Sans Unicode"/>
              </a:rPr>
              <a:t> </a:t>
            </a:r>
            <a:r>
              <a:rPr sz="950" spc="10" dirty="0">
                <a:latin typeface="Lucida Sans Unicode"/>
                <a:cs typeface="Lucida Sans Unicode"/>
              </a:rPr>
              <a:t>lesión</a:t>
            </a:r>
            <a:r>
              <a:rPr sz="950" spc="130" dirty="0">
                <a:latin typeface="Lucida Sans Unicode"/>
                <a:cs typeface="Lucida Sans Unicode"/>
              </a:rPr>
              <a:t> </a:t>
            </a:r>
            <a:r>
              <a:rPr sz="950" spc="10" dirty="0">
                <a:latin typeface="Lucida Sans Unicode"/>
                <a:cs typeface="Lucida Sans Unicode"/>
              </a:rPr>
              <a:t>o</a:t>
            </a:r>
            <a:r>
              <a:rPr sz="950" spc="45" dirty="0">
                <a:latin typeface="Lucida Sans Unicode"/>
                <a:cs typeface="Lucida Sans Unicode"/>
              </a:rPr>
              <a:t> </a:t>
            </a:r>
            <a:r>
              <a:rPr sz="950" spc="-10" dirty="0">
                <a:latin typeface="Lucida Sans Unicode"/>
                <a:cs typeface="Lucida Sans Unicode"/>
              </a:rPr>
              <a:t>embarazo.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2400" y="1901526"/>
            <a:ext cx="4776470" cy="316304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676910" indent="-288925">
              <a:lnSpc>
                <a:spcPct val="100000"/>
              </a:lnSpc>
              <a:spcBef>
                <a:spcPts val="305"/>
              </a:spcBef>
              <a:buFont typeface="Times New Roman"/>
              <a:buChar char="●"/>
              <a:tabLst>
                <a:tab pos="676910" algn="l"/>
              </a:tabLst>
            </a:pPr>
            <a:r>
              <a:rPr sz="950" spc="-70" dirty="0">
                <a:latin typeface="Arial Black"/>
                <a:cs typeface="Arial Black"/>
              </a:rPr>
              <a:t>Beneficio:</a:t>
            </a:r>
            <a:r>
              <a:rPr sz="950" spc="-150" dirty="0">
                <a:latin typeface="Arial Black"/>
                <a:cs typeface="Arial Black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66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2/3%</a:t>
            </a:r>
            <a:r>
              <a:rPr sz="950" spc="-4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de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las</a:t>
            </a:r>
            <a:r>
              <a:rPr sz="950" spc="-4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ganancias</a:t>
            </a:r>
            <a:r>
              <a:rPr sz="950" spc="4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semanales</a:t>
            </a:r>
            <a:r>
              <a:rPr sz="950" spc="3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hasta</a:t>
            </a:r>
            <a:r>
              <a:rPr sz="950" spc="-10" dirty="0">
                <a:latin typeface="Lucida Sans Unicode"/>
                <a:cs typeface="Lucida Sans Unicode"/>
              </a:rPr>
              <a:t> $2,500</a:t>
            </a:r>
            <a:endParaRPr sz="950" dirty="0">
              <a:latin typeface="Lucida Sans Unicode"/>
              <a:cs typeface="Lucida Sans Unicode"/>
            </a:endParaRPr>
          </a:p>
          <a:p>
            <a:pPr marL="676910" indent="-288925">
              <a:lnSpc>
                <a:spcPct val="100000"/>
              </a:lnSpc>
              <a:spcBef>
                <a:spcPts val="215"/>
              </a:spcBef>
              <a:buFont typeface="Times New Roman"/>
              <a:buChar char="●"/>
              <a:tabLst>
                <a:tab pos="676910" algn="l"/>
              </a:tabLst>
            </a:pPr>
            <a:r>
              <a:rPr sz="950" spc="-60" dirty="0">
                <a:latin typeface="Arial Black"/>
                <a:cs typeface="Arial Black"/>
              </a:rPr>
              <a:t>Duración</a:t>
            </a:r>
            <a:r>
              <a:rPr sz="950" spc="-145" dirty="0">
                <a:latin typeface="Arial Black"/>
                <a:cs typeface="Arial Black"/>
              </a:rPr>
              <a:t> </a:t>
            </a:r>
            <a:r>
              <a:rPr sz="950" spc="-55" dirty="0">
                <a:latin typeface="Arial Black"/>
                <a:cs typeface="Arial Black"/>
              </a:rPr>
              <a:t>del</a:t>
            </a:r>
            <a:r>
              <a:rPr sz="950" spc="-90" dirty="0">
                <a:latin typeface="Arial Black"/>
                <a:cs typeface="Arial Black"/>
              </a:rPr>
              <a:t> </a:t>
            </a:r>
            <a:r>
              <a:rPr sz="950" spc="-65" dirty="0">
                <a:latin typeface="Arial Black"/>
                <a:cs typeface="Arial Black"/>
              </a:rPr>
              <a:t>beneficio:</a:t>
            </a:r>
            <a:r>
              <a:rPr sz="950" spc="-90" dirty="0">
                <a:latin typeface="Arial Black"/>
                <a:cs typeface="Arial Black"/>
              </a:rPr>
              <a:t> </a:t>
            </a:r>
            <a:r>
              <a:rPr sz="950" spc="-10" dirty="0">
                <a:latin typeface="Lucida Sans Unicode"/>
                <a:cs typeface="Lucida Sans Unicode"/>
              </a:rPr>
              <a:t>13weeks</a:t>
            </a:r>
            <a:endParaRPr sz="950" dirty="0">
              <a:latin typeface="Lucida Sans Unicode"/>
              <a:cs typeface="Lucida Sans Unicode"/>
            </a:endParaRPr>
          </a:p>
          <a:p>
            <a:pPr marL="676910" indent="-288925">
              <a:lnSpc>
                <a:spcPct val="100000"/>
              </a:lnSpc>
              <a:spcBef>
                <a:spcPts val="210"/>
              </a:spcBef>
              <a:buFont typeface="Times New Roman"/>
              <a:buChar char="●"/>
              <a:tabLst>
                <a:tab pos="676910" algn="l"/>
              </a:tabLst>
            </a:pPr>
            <a:r>
              <a:rPr sz="950" spc="-10" dirty="0">
                <a:latin typeface="Arial Black"/>
                <a:cs typeface="Arial Black"/>
              </a:rPr>
              <a:t>Se</a:t>
            </a:r>
            <a:r>
              <a:rPr sz="950" spc="-70" dirty="0">
                <a:latin typeface="Arial Black"/>
                <a:cs typeface="Arial Black"/>
              </a:rPr>
              <a:t> </a:t>
            </a:r>
            <a:r>
              <a:rPr sz="950" dirty="0">
                <a:latin typeface="Arial Black"/>
                <a:cs typeface="Arial Black"/>
              </a:rPr>
              <a:t>aplica</a:t>
            </a:r>
            <a:r>
              <a:rPr sz="950" spc="-80" dirty="0">
                <a:latin typeface="Arial Black"/>
                <a:cs typeface="Arial Black"/>
              </a:rPr>
              <a:t> </a:t>
            </a:r>
            <a:r>
              <a:rPr sz="950" dirty="0">
                <a:latin typeface="Arial Black"/>
                <a:cs typeface="Arial Black"/>
              </a:rPr>
              <a:t>una</a:t>
            </a:r>
            <a:r>
              <a:rPr sz="950" spc="-80" dirty="0">
                <a:latin typeface="Arial Black"/>
                <a:cs typeface="Arial Black"/>
              </a:rPr>
              <a:t> </a:t>
            </a:r>
            <a:r>
              <a:rPr sz="950" spc="-10" dirty="0">
                <a:latin typeface="Arial Black"/>
                <a:cs typeface="Arial Black"/>
              </a:rPr>
              <a:t>limitación</a:t>
            </a:r>
            <a:r>
              <a:rPr sz="950" spc="-15" dirty="0">
                <a:latin typeface="Arial Black"/>
                <a:cs typeface="Arial Black"/>
              </a:rPr>
              <a:t> </a:t>
            </a:r>
            <a:r>
              <a:rPr sz="950" spc="-10" dirty="0">
                <a:latin typeface="Arial Black"/>
                <a:cs typeface="Arial Black"/>
              </a:rPr>
              <a:t>preexistente:</a:t>
            </a:r>
            <a:r>
              <a:rPr sz="950" spc="-35" dirty="0">
                <a:latin typeface="Arial Black"/>
                <a:cs typeface="Arial Black"/>
              </a:rPr>
              <a:t> </a:t>
            </a:r>
            <a:r>
              <a:rPr sz="950" spc="-10" dirty="0">
                <a:latin typeface="Lucida Sans Unicode"/>
                <a:cs typeface="Lucida Sans Unicode"/>
              </a:rPr>
              <a:t>Ninguno</a:t>
            </a:r>
            <a:endParaRPr sz="950" dirty="0">
              <a:latin typeface="Lucida Sans Unicode"/>
              <a:cs typeface="Lucida Sans Unicode"/>
            </a:endParaRPr>
          </a:p>
          <a:p>
            <a:pPr marL="676910" indent="-288925">
              <a:lnSpc>
                <a:spcPct val="100000"/>
              </a:lnSpc>
              <a:spcBef>
                <a:spcPts val="65"/>
              </a:spcBef>
              <a:buFont typeface="Times New Roman"/>
              <a:buChar char="●"/>
              <a:tabLst>
                <a:tab pos="676910" algn="l"/>
              </a:tabLst>
            </a:pPr>
            <a:r>
              <a:rPr sz="950" spc="-55" dirty="0">
                <a:latin typeface="Arial Black"/>
                <a:cs typeface="Arial Black"/>
              </a:rPr>
              <a:t>Tarifa</a:t>
            </a:r>
            <a:r>
              <a:rPr sz="950" spc="-155" dirty="0">
                <a:latin typeface="Arial Black"/>
                <a:cs typeface="Arial Black"/>
              </a:rPr>
              <a:t> </a:t>
            </a:r>
            <a:r>
              <a:rPr sz="950" spc="-60" dirty="0">
                <a:latin typeface="Arial Black"/>
                <a:cs typeface="Arial Black"/>
              </a:rPr>
              <a:t>por</a:t>
            </a:r>
            <a:r>
              <a:rPr sz="950" spc="-70" dirty="0">
                <a:latin typeface="Arial Black"/>
                <a:cs typeface="Arial Black"/>
              </a:rPr>
              <a:t> </a:t>
            </a:r>
            <a:r>
              <a:rPr sz="950" spc="-55" dirty="0">
                <a:latin typeface="Arial Black"/>
                <a:cs typeface="Arial Black"/>
              </a:rPr>
              <a:t>$10</a:t>
            </a:r>
            <a:r>
              <a:rPr sz="950" spc="-114" dirty="0">
                <a:latin typeface="Arial Black"/>
                <a:cs typeface="Arial Black"/>
              </a:rPr>
              <a:t> </a:t>
            </a:r>
            <a:r>
              <a:rPr sz="950" spc="-20" dirty="0">
                <a:latin typeface="Arial Black"/>
                <a:cs typeface="Arial Black"/>
              </a:rPr>
              <a:t>de</a:t>
            </a:r>
            <a:r>
              <a:rPr sz="950" spc="-95" dirty="0">
                <a:latin typeface="Arial Black"/>
                <a:cs typeface="Arial Black"/>
              </a:rPr>
              <a:t> </a:t>
            </a:r>
            <a:r>
              <a:rPr sz="950" spc="-10" dirty="0">
                <a:latin typeface="Arial Black"/>
                <a:cs typeface="Arial Black"/>
              </a:rPr>
              <a:t>beneficio:</a:t>
            </a:r>
            <a:r>
              <a:rPr sz="950" spc="-10" dirty="0">
                <a:latin typeface="Lucida Sans Unicode"/>
                <a:cs typeface="Lucida Sans Unicode"/>
              </a:rPr>
              <a:t>$0.275</a:t>
            </a:r>
            <a:endParaRPr sz="950" dirty="0">
              <a:latin typeface="Lucida Sans Unicode"/>
              <a:cs typeface="Lucida Sans Unicode"/>
            </a:endParaRPr>
          </a:p>
          <a:p>
            <a:pPr marL="676910" indent="-288925">
              <a:lnSpc>
                <a:spcPts val="1135"/>
              </a:lnSpc>
              <a:spcBef>
                <a:spcPts val="60"/>
              </a:spcBef>
              <a:buFont typeface="Times New Roman"/>
              <a:buChar char="●"/>
              <a:tabLst>
                <a:tab pos="676910" algn="l"/>
              </a:tabLst>
            </a:pPr>
            <a:r>
              <a:rPr sz="950" spc="-60" dirty="0">
                <a:latin typeface="Arial Black"/>
                <a:cs typeface="Arial Black"/>
              </a:rPr>
              <a:t>Período</a:t>
            </a:r>
            <a:r>
              <a:rPr sz="950" spc="-80" dirty="0">
                <a:latin typeface="Arial Black"/>
                <a:cs typeface="Arial Black"/>
              </a:rPr>
              <a:t> </a:t>
            </a:r>
            <a:r>
              <a:rPr sz="950" spc="-20" dirty="0">
                <a:latin typeface="Arial Black"/>
                <a:cs typeface="Arial Black"/>
              </a:rPr>
              <a:t>de</a:t>
            </a:r>
            <a:r>
              <a:rPr sz="950" spc="-110" dirty="0">
                <a:latin typeface="Arial Black"/>
                <a:cs typeface="Arial Black"/>
              </a:rPr>
              <a:t> </a:t>
            </a:r>
            <a:r>
              <a:rPr sz="950" spc="-55" dirty="0">
                <a:latin typeface="Arial Black"/>
                <a:cs typeface="Arial Black"/>
              </a:rPr>
              <a:t>eliminación:</a:t>
            </a:r>
            <a:r>
              <a:rPr sz="950" spc="-55" dirty="0">
                <a:latin typeface="Lucida Sans Unicode"/>
                <a:cs typeface="Lucida Sans Unicode"/>
              </a:rPr>
              <a:t>14</a:t>
            </a:r>
            <a:r>
              <a:rPr sz="950" spc="50" dirty="0">
                <a:latin typeface="Lucida Sans Unicode"/>
                <a:cs typeface="Lucida Sans Unicode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días</a:t>
            </a:r>
            <a:endParaRPr lang="en-US" sz="950" spc="-20" dirty="0">
              <a:latin typeface="Lucida Sans Unicode"/>
              <a:cs typeface="Lucida Sans Unicode"/>
            </a:endParaRPr>
          </a:p>
          <a:p>
            <a:pPr marL="676910" indent="-288925">
              <a:lnSpc>
                <a:spcPts val="1135"/>
              </a:lnSpc>
              <a:spcBef>
                <a:spcPts val="60"/>
              </a:spcBef>
              <a:buFont typeface="Times New Roman"/>
              <a:buChar char="●"/>
              <a:tabLst>
                <a:tab pos="676910" algn="l"/>
              </a:tabLst>
            </a:pPr>
            <a:endParaRPr lang="en-US" sz="950" spc="-20" dirty="0">
              <a:latin typeface="Lucida Sans Unicode"/>
              <a:cs typeface="Lucida Sans Unicode"/>
            </a:endParaRPr>
          </a:p>
          <a:p>
            <a:pPr marL="387985">
              <a:lnSpc>
                <a:spcPts val="1135"/>
              </a:lnSpc>
              <a:spcBef>
                <a:spcPts val="60"/>
              </a:spcBef>
              <a:tabLst>
                <a:tab pos="676910" algn="l"/>
              </a:tabLst>
            </a:pPr>
            <a:endParaRPr sz="950" dirty="0">
              <a:latin typeface="Lucida Sans Unicode"/>
              <a:cs typeface="Lucida Sans Unicode"/>
            </a:endParaRPr>
          </a:p>
          <a:p>
            <a:pPr marL="387985">
              <a:lnSpc>
                <a:spcPts val="1135"/>
              </a:lnSpc>
              <a:buSzPct val="110526"/>
              <a:tabLst>
                <a:tab pos="676910" algn="l"/>
              </a:tabLst>
            </a:pPr>
            <a:r>
              <a:rPr sz="950" spc="-40" dirty="0">
                <a:latin typeface="Arial Black"/>
                <a:cs typeface="Arial Black"/>
              </a:rPr>
              <a:t>Discapacidad </a:t>
            </a:r>
            <a:r>
              <a:rPr sz="950" dirty="0">
                <a:latin typeface="Arial Black"/>
                <a:cs typeface="Arial Black"/>
              </a:rPr>
              <a:t>a</a:t>
            </a:r>
            <a:r>
              <a:rPr sz="950" spc="35" dirty="0">
                <a:latin typeface="Arial Black"/>
                <a:cs typeface="Arial Black"/>
              </a:rPr>
              <a:t> </a:t>
            </a:r>
            <a:r>
              <a:rPr sz="950" spc="-35" dirty="0">
                <a:latin typeface="Arial Black"/>
                <a:cs typeface="Arial Black"/>
              </a:rPr>
              <a:t>largo</a:t>
            </a:r>
            <a:r>
              <a:rPr sz="950" spc="-20" dirty="0">
                <a:latin typeface="Arial Black"/>
                <a:cs typeface="Arial Black"/>
              </a:rPr>
              <a:t> </a:t>
            </a:r>
            <a:r>
              <a:rPr sz="950" spc="-40" dirty="0">
                <a:latin typeface="Arial Black"/>
                <a:cs typeface="Arial Black"/>
              </a:rPr>
              <a:t>plazo</a:t>
            </a:r>
            <a:r>
              <a:rPr sz="950" spc="35" dirty="0">
                <a:latin typeface="Arial Black"/>
                <a:cs typeface="Arial Black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Proporciona</a:t>
            </a:r>
            <a:r>
              <a:rPr sz="950" spc="21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protección</a:t>
            </a:r>
            <a:r>
              <a:rPr sz="950" spc="12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de</a:t>
            </a:r>
            <a:r>
              <a:rPr sz="950" spc="100" dirty="0">
                <a:latin typeface="Lucida Sans Unicode"/>
                <a:cs typeface="Lucida Sans Unicode"/>
              </a:rPr>
              <a:t> </a:t>
            </a:r>
            <a:r>
              <a:rPr sz="950" dirty="0" err="1">
                <a:latin typeface="Lucida Sans Unicode"/>
                <a:cs typeface="Lucida Sans Unicode"/>
              </a:rPr>
              <a:t>ingresos</a:t>
            </a:r>
            <a:r>
              <a:rPr sz="950" spc="175" dirty="0">
                <a:latin typeface="Lucida Sans Unicode"/>
                <a:cs typeface="Lucida Sans Unicode"/>
              </a:rPr>
              <a:t> </a:t>
            </a:r>
            <a:r>
              <a:rPr sz="950" spc="-25" dirty="0" err="1">
                <a:latin typeface="Lucida Sans Unicode"/>
                <a:cs typeface="Lucida Sans Unicode"/>
              </a:rPr>
              <a:t>en</a:t>
            </a:r>
            <a:r>
              <a:rPr lang="en-US" sz="950" spc="-25" dirty="0">
                <a:latin typeface="Lucida Sans Unicode"/>
                <a:cs typeface="Lucida Sans Unicode"/>
              </a:rPr>
              <a:t> </a:t>
            </a:r>
            <a:r>
              <a:rPr sz="950" dirty="0" err="1">
                <a:latin typeface="Lucida Sans Unicode"/>
                <a:cs typeface="Lucida Sans Unicode"/>
              </a:rPr>
              <a:t>caso</a:t>
            </a:r>
            <a:r>
              <a:rPr sz="950" spc="8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de</a:t>
            </a:r>
            <a:r>
              <a:rPr sz="950" spc="6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que</a:t>
            </a:r>
            <a:r>
              <a:rPr sz="950" spc="15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un</a:t>
            </a:r>
            <a:r>
              <a:rPr sz="950" spc="17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empleado</a:t>
            </a:r>
            <a:r>
              <a:rPr sz="950" spc="8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no</a:t>
            </a:r>
            <a:r>
              <a:rPr sz="950" spc="8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pueda</a:t>
            </a:r>
            <a:r>
              <a:rPr sz="950" spc="15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trabajar</a:t>
            </a:r>
            <a:r>
              <a:rPr sz="950" spc="5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durante</a:t>
            </a:r>
            <a:r>
              <a:rPr sz="950" spc="15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un</a:t>
            </a:r>
            <a:r>
              <a:rPr sz="950" spc="170" dirty="0">
                <a:latin typeface="Lucida Sans Unicode"/>
                <a:cs typeface="Lucida Sans Unicode"/>
              </a:rPr>
              <a:t> </a:t>
            </a:r>
            <a:r>
              <a:rPr sz="950" spc="-10" dirty="0">
                <a:latin typeface="Lucida Sans Unicode"/>
                <a:cs typeface="Lucida Sans Unicode"/>
              </a:rPr>
              <a:t>período prolongado.</a:t>
            </a:r>
            <a:endParaRPr sz="95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70"/>
              </a:spcBef>
            </a:pPr>
            <a:endParaRPr sz="950" dirty="0">
              <a:latin typeface="Lucida Sans Unicode"/>
              <a:cs typeface="Lucida Sans Unicode"/>
            </a:endParaRPr>
          </a:p>
          <a:p>
            <a:pPr marL="676910" indent="-289560">
              <a:lnSpc>
                <a:spcPct val="100000"/>
              </a:lnSpc>
              <a:buFont typeface="Times New Roman"/>
              <a:buChar char="●"/>
              <a:tabLst>
                <a:tab pos="676910" algn="l"/>
              </a:tabLst>
            </a:pPr>
            <a:r>
              <a:rPr sz="950" spc="-70" dirty="0">
                <a:latin typeface="Arial Black"/>
                <a:cs typeface="Arial Black"/>
              </a:rPr>
              <a:t>Beneficio:</a:t>
            </a:r>
            <a:r>
              <a:rPr sz="950" spc="-160" dirty="0">
                <a:latin typeface="Arial Black"/>
                <a:cs typeface="Arial Black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66</a:t>
            </a:r>
            <a:r>
              <a:rPr sz="950" spc="-1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2/3</a:t>
            </a:r>
            <a:r>
              <a:rPr sz="950" spc="-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%</a:t>
            </a:r>
            <a:r>
              <a:rPr sz="950" spc="-4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de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las</a:t>
            </a:r>
            <a:r>
              <a:rPr sz="950" spc="-4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ganancias</a:t>
            </a:r>
            <a:r>
              <a:rPr sz="950" spc="4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mensuales</a:t>
            </a:r>
            <a:r>
              <a:rPr sz="950" spc="4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hasta</a:t>
            </a:r>
            <a:r>
              <a:rPr sz="950" spc="-10" dirty="0">
                <a:latin typeface="Lucida Sans Unicode"/>
                <a:cs typeface="Lucida Sans Unicode"/>
              </a:rPr>
              <a:t> $10,000</a:t>
            </a:r>
            <a:endParaRPr sz="950" dirty="0">
              <a:latin typeface="Lucida Sans Unicode"/>
              <a:cs typeface="Lucida Sans Unicode"/>
            </a:endParaRPr>
          </a:p>
          <a:p>
            <a:pPr marL="677545" marR="283210" indent="-290195">
              <a:lnSpc>
                <a:spcPts val="1130"/>
              </a:lnSpc>
              <a:spcBef>
                <a:spcPts val="254"/>
              </a:spcBef>
              <a:buFont typeface="Times New Roman"/>
              <a:buChar char="●"/>
              <a:tabLst>
                <a:tab pos="677545" algn="l"/>
              </a:tabLst>
            </a:pPr>
            <a:r>
              <a:rPr sz="950" spc="-60" dirty="0">
                <a:latin typeface="Arial Black"/>
                <a:cs typeface="Arial Black"/>
              </a:rPr>
              <a:t>Duración</a:t>
            </a:r>
            <a:r>
              <a:rPr sz="950" spc="-160" dirty="0">
                <a:latin typeface="Arial Black"/>
                <a:cs typeface="Arial Black"/>
              </a:rPr>
              <a:t> </a:t>
            </a:r>
            <a:r>
              <a:rPr sz="950" spc="-55" dirty="0">
                <a:latin typeface="Arial Black"/>
                <a:cs typeface="Arial Black"/>
              </a:rPr>
              <a:t>del</a:t>
            </a:r>
            <a:r>
              <a:rPr sz="950" spc="-100" dirty="0">
                <a:latin typeface="Arial Black"/>
                <a:cs typeface="Arial Black"/>
              </a:rPr>
              <a:t> </a:t>
            </a:r>
            <a:r>
              <a:rPr sz="950" spc="-70" dirty="0">
                <a:latin typeface="Arial Black"/>
                <a:cs typeface="Arial Black"/>
              </a:rPr>
              <a:t>beneficio:</a:t>
            </a:r>
            <a:r>
              <a:rPr sz="950" spc="-130" dirty="0">
                <a:latin typeface="Arial Black"/>
                <a:cs typeface="Arial Black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Duración</a:t>
            </a:r>
            <a:r>
              <a:rPr sz="950" spc="-5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de</a:t>
            </a:r>
            <a:r>
              <a:rPr sz="950" spc="1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los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beneficios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residuales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spc="-25" dirty="0">
                <a:latin typeface="Lucida Sans Unicode"/>
                <a:cs typeface="Lucida Sans Unicode"/>
              </a:rPr>
              <a:t>con </a:t>
            </a:r>
            <a:r>
              <a:rPr sz="950" spc="-10" dirty="0">
                <a:latin typeface="Lucida Sans Unicode"/>
                <a:cs typeface="Lucida Sans Unicode"/>
              </a:rPr>
              <a:t>SSNRA</a:t>
            </a:r>
            <a:endParaRPr sz="950" dirty="0">
              <a:latin typeface="Lucida Sans Unicode"/>
              <a:cs typeface="Lucida Sans Unicode"/>
            </a:endParaRPr>
          </a:p>
          <a:p>
            <a:pPr marL="677545" marR="188595" indent="-290195">
              <a:lnSpc>
                <a:spcPts val="1130"/>
              </a:lnSpc>
              <a:spcBef>
                <a:spcPts val="220"/>
              </a:spcBef>
              <a:buFont typeface="Times New Roman"/>
              <a:buChar char="●"/>
              <a:tabLst>
                <a:tab pos="677545" algn="l"/>
              </a:tabLst>
            </a:pPr>
            <a:r>
              <a:rPr sz="950" spc="-10" dirty="0">
                <a:latin typeface="Arial Black"/>
                <a:cs typeface="Arial Black"/>
              </a:rPr>
              <a:t>Se</a:t>
            </a:r>
            <a:r>
              <a:rPr sz="950" spc="-35" dirty="0">
                <a:latin typeface="Arial Black"/>
                <a:cs typeface="Arial Black"/>
              </a:rPr>
              <a:t> </a:t>
            </a:r>
            <a:r>
              <a:rPr sz="950" dirty="0">
                <a:latin typeface="Arial Black"/>
                <a:cs typeface="Arial Black"/>
              </a:rPr>
              <a:t>aplica</a:t>
            </a:r>
            <a:r>
              <a:rPr sz="950" spc="-35" dirty="0">
                <a:latin typeface="Arial Black"/>
                <a:cs typeface="Arial Black"/>
              </a:rPr>
              <a:t> </a:t>
            </a:r>
            <a:r>
              <a:rPr sz="950" dirty="0">
                <a:latin typeface="Arial Black"/>
                <a:cs typeface="Arial Black"/>
              </a:rPr>
              <a:t>la</a:t>
            </a:r>
            <a:r>
              <a:rPr sz="950" spc="-35" dirty="0">
                <a:latin typeface="Arial Black"/>
                <a:cs typeface="Arial Black"/>
              </a:rPr>
              <a:t> </a:t>
            </a:r>
            <a:r>
              <a:rPr sz="950" spc="-10" dirty="0">
                <a:latin typeface="Arial Black"/>
                <a:cs typeface="Arial Black"/>
              </a:rPr>
              <a:t>limitación</a:t>
            </a:r>
            <a:r>
              <a:rPr sz="950" spc="-5" dirty="0">
                <a:latin typeface="Arial Black"/>
                <a:cs typeface="Arial Black"/>
              </a:rPr>
              <a:t> </a:t>
            </a:r>
            <a:r>
              <a:rPr sz="950" spc="-20" dirty="0">
                <a:latin typeface="Arial Black"/>
                <a:cs typeface="Arial Black"/>
              </a:rPr>
              <a:t>preexistente:</a:t>
            </a:r>
            <a:r>
              <a:rPr sz="950" spc="-20" dirty="0">
                <a:latin typeface="Lucida Sans Unicode"/>
                <a:cs typeface="Lucida Sans Unicode"/>
              </a:rPr>
              <a:t>Retrospectiva</a:t>
            </a:r>
            <a:r>
              <a:rPr sz="950" spc="-3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de</a:t>
            </a:r>
            <a:r>
              <a:rPr sz="950" spc="1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3</a:t>
            </a:r>
            <a:r>
              <a:rPr sz="950" spc="-65" dirty="0">
                <a:latin typeface="Lucida Sans Unicode"/>
                <a:cs typeface="Lucida Sans Unicode"/>
              </a:rPr>
              <a:t> </a:t>
            </a:r>
            <a:r>
              <a:rPr sz="950" spc="-10" dirty="0">
                <a:latin typeface="Lucida Sans Unicode"/>
                <a:cs typeface="Lucida Sans Unicode"/>
              </a:rPr>
              <a:t>meses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spc="-50" dirty="0">
                <a:latin typeface="Lucida Sans Unicode"/>
                <a:cs typeface="Lucida Sans Unicode"/>
              </a:rPr>
              <a:t>y </a:t>
            </a:r>
            <a:r>
              <a:rPr sz="950" spc="-10" dirty="0">
                <a:latin typeface="Lucida Sans Unicode"/>
                <a:cs typeface="Lucida Sans Unicode"/>
              </a:rPr>
              <a:t>período</a:t>
            </a:r>
            <a:r>
              <a:rPr sz="950" spc="-7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de</a:t>
            </a:r>
            <a:r>
              <a:rPr sz="950" spc="-10" dirty="0">
                <a:latin typeface="Lucida Sans Unicode"/>
                <a:cs typeface="Lucida Sans Unicode"/>
              </a:rPr>
              <a:t> exclusión</a:t>
            </a:r>
            <a:r>
              <a:rPr sz="950" spc="-7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de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12</a:t>
            </a:r>
            <a:r>
              <a:rPr sz="950" spc="-5" dirty="0">
                <a:latin typeface="Lucida Sans Unicode"/>
                <a:cs typeface="Lucida Sans Unicode"/>
              </a:rPr>
              <a:t> </a:t>
            </a:r>
            <a:r>
              <a:rPr sz="950" spc="-10" dirty="0">
                <a:latin typeface="Lucida Sans Unicode"/>
                <a:cs typeface="Lucida Sans Unicode"/>
              </a:rPr>
              <a:t>meses</a:t>
            </a:r>
            <a:endParaRPr sz="950" dirty="0">
              <a:latin typeface="Lucida Sans Unicode"/>
              <a:cs typeface="Lucida Sans Unicode"/>
            </a:endParaRPr>
          </a:p>
          <a:p>
            <a:pPr marL="676910" indent="-289560">
              <a:lnSpc>
                <a:spcPct val="100000"/>
              </a:lnSpc>
              <a:spcBef>
                <a:spcPts val="175"/>
              </a:spcBef>
              <a:buFont typeface="Times New Roman"/>
              <a:buChar char="●"/>
              <a:tabLst>
                <a:tab pos="676910" algn="l"/>
              </a:tabLst>
            </a:pPr>
            <a:r>
              <a:rPr sz="950" spc="-55" dirty="0">
                <a:latin typeface="Arial Black"/>
                <a:cs typeface="Arial Black"/>
              </a:rPr>
              <a:t>Tarifa</a:t>
            </a:r>
            <a:r>
              <a:rPr sz="950" spc="-145" dirty="0">
                <a:latin typeface="Arial Black"/>
                <a:cs typeface="Arial Black"/>
              </a:rPr>
              <a:t> </a:t>
            </a:r>
            <a:r>
              <a:rPr sz="950" spc="-60" dirty="0">
                <a:latin typeface="Arial Black"/>
                <a:cs typeface="Arial Black"/>
              </a:rPr>
              <a:t>por </a:t>
            </a:r>
            <a:r>
              <a:rPr sz="950" spc="-55" dirty="0">
                <a:latin typeface="Arial Black"/>
                <a:cs typeface="Arial Black"/>
              </a:rPr>
              <a:t>$10</a:t>
            </a:r>
            <a:r>
              <a:rPr sz="950" spc="-105" dirty="0">
                <a:latin typeface="Arial Black"/>
                <a:cs typeface="Arial Black"/>
              </a:rPr>
              <a:t> </a:t>
            </a:r>
            <a:r>
              <a:rPr sz="950" spc="-20" dirty="0">
                <a:latin typeface="Arial Black"/>
                <a:cs typeface="Arial Black"/>
              </a:rPr>
              <a:t>de</a:t>
            </a:r>
            <a:r>
              <a:rPr sz="950" spc="-80" dirty="0">
                <a:latin typeface="Arial Black"/>
                <a:cs typeface="Arial Black"/>
              </a:rPr>
              <a:t> </a:t>
            </a:r>
            <a:r>
              <a:rPr sz="950" spc="-65" dirty="0">
                <a:latin typeface="Arial Black"/>
                <a:cs typeface="Arial Black"/>
              </a:rPr>
              <a:t>beneficio:</a:t>
            </a:r>
            <a:r>
              <a:rPr sz="950" spc="-105" dirty="0">
                <a:latin typeface="Arial Black"/>
                <a:cs typeface="Arial Black"/>
              </a:rPr>
              <a:t> </a:t>
            </a:r>
            <a:r>
              <a:rPr sz="950" spc="-20" dirty="0">
                <a:latin typeface="Lucida Sans Unicode"/>
                <a:cs typeface="Lucida Sans Unicode"/>
              </a:rPr>
              <a:t>$0.51</a:t>
            </a:r>
            <a:endParaRPr sz="950" dirty="0">
              <a:latin typeface="Lucida Sans Unicode"/>
              <a:cs typeface="Lucida Sans Unicode"/>
            </a:endParaRPr>
          </a:p>
          <a:p>
            <a:pPr marL="677545" marR="434340" indent="-290195">
              <a:lnSpc>
                <a:spcPts val="1130"/>
              </a:lnSpc>
              <a:spcBef>
                <a:spcPts val="260"/>
              </a:spcBef>
              <a:buFont typeface="Times New Roman"/>
              <a:buChar char="●"/>
              <a:tabLst>
                <a:tab pos="677545" algn="l"/>
              </a:tabLst>
            </a:pPr>
            <a:r>
              <a:rPr sz="950" spc="-60" dirty="0">
                <a:latin typeface="Arial Black"/>
                <a:cs typeface="Arial Black"/>
              </a:rPr>
              <a:t>Período</a:t>
            </a:r>
            <a:r>
              <a:rPr sz="950" spc="-110" dirty="0">
                <a:latin typeface="Arial Black"/>
                <a:cs typeface="Arial Black"/>
              </a:rPr>
              <a:t> </a:t>
            </a:r>
            <a:r>
              <a:rPr sz="950" spc="-20" dirty="0">
                <a:latin typeface="Arial Black"/>
                <a:cs typeface="Arial Black"/>
              </a:rPr>
              <a:t>de</a:t>
            </a:r>
            <a:r>
              <a:rPr sz="950" spc="-135" dirty="0">
                <a:latin typeface="Arial Black"/>
                <a:cs typeface="Arial Black"/>
              </a:rPr>
              <a:t> </a:t>
            </a:r>
            <a:r>
              <a:rPr sz="950" spc="-60" dirty="0">
                <a:latin typeface="Arial Black"/>
                <a:cs typeface="Arial Black"/>
              </a:rPr>
              <a:t>eliminación:</a:t>
            </a:r>
            <a:r>
              <a:rPr sz="950" spc="-120" dirty="0">
                <a:latin typeface="Arial Black"/>
                <a:cs typeface="Arial Black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90</a:t>
            </a:r>
            <a:r>
              <a:rPr sz="950" spc="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días</a:t>
            </a:r>
            <a:r>
              <a:rPr sz="950" spc="-2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o</a:t>
            </a:r>
            <a:r>
              <a:rPr sz="950" spc="2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hasta</a:t>
            </a:r>
            <a:r>
              <a:rPr sz="950" spc="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el</a:t>
            </a:r>
            <a:r>
              <a:rPr sz="950" spc="4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final</a:t>
            </a:r>
            <a:r>
              <a:rPr sz="950" spc="4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del</a:t>
            </a:r>
            <a:r>
              <a:rPr sz="950" spc="-4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período</a:t>
            </a:r>
            <a:r>
              <a:rPr sz="950" spc="20" dirty="0">
                <a:latin typeface="Lucida Sans Unicode"/>
                <a:cs typeface="Lucida Sans Unicode"/>
              </a:rPr>
              <a:t> </a:t>
            </a:r>
            <a:r>
              <a:rPr sz="950" spc="-25" dirty="0">
                <a:latin typeface="Lucida Sans Unicode"/>
                <a:cs typeface="Lucida Sans Unicode"/>
              </a:rPr>
              <a:t>de </a:t>
            </a:r>
            <a:r>
              <a:rPr sz="950" dirty="0">
                <a:latin typeface="Lucida Sans Unicode"/>
                <a:cs typeface="Lucida Sans Unicode"/>
              </a:rPr>
              <a:t>elegibilidad</a:t>
            </a:r>
            <a:r>
              <a:rPr sz="950" spc="-4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por</a:t>
            </a:r>
            <a:r>
              <a:rPr sz="950" spc="-4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discapacidad</a:t>
            </a:r>
            <a:r>
              <a:rPr sz="950" spc="-3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a</a:t>
            </a:r>
            <a:r>
              <a:rPr sz="950" spc="-4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corto</a:t>
            </a:r>
            <a:r>
              <a:rPr sz="950" spc="-20" dirty="0">
                <a:latin typeface="Lucida Sans Unicode"/>
                <a:cs typeface="Lucida Sans Unicode"/>
              </a:rPr>
              <a:t> plazo</a:t>
            </a:r>
            <a:endParaRPr sz="95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450"/>
              </a:spcBef>
            </a:pP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*El</a:t>
            </a:r>
            <a:r>
              <a:rPr sz="650" spc="5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beneficio</a:t>
            </a:r>
            <a:r>
              <a:rPr sz="650" spc="110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se</a:t>
            </a:r>
            <a:r>
              <a:rPr sz="650" spc="155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reduce</a:t>
            </a:r>
            <a:r>
              <a:rPr sz="650" spc="65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en</a:t>
            </a:r>
            <a:r>
              <a:rPr sz="650" spc="100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un</a:t>
            </a:r>
            <a:r>
              <a:rPr sz="650" spc="100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35%</a:t>
            </a:r>
            <a:r>
              <a:rPr sz="650" spc="65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a</a:t>
            </a:r>
            <a:r>
              <a:rPr sz="650" spc="70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los</a:t>
            </a:r>
            <a:r>
              <a:rPr sz="650" spc="100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65</a:t>
            </a:r>
            <a:r>
              <a:rPr sz="650" spc="95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años;</a:t>
            </a:r>
            <a:r>
              <a:rPr sz="650" spc="75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60%</a:t>
            </a:r>
            <a:r>
              <a:rPr sz="650" spc="65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a</a:t>
            </a:r>
            <a:r>
              <a:rPr sz="650" spc="70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los</a:t>
            </a:r>
            <a:r>
              <a:rPr sz="650" spc="10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70</a:t>
            </a:r>
            <a:r>
              <a:rPr sz="650" spc="95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años;</a:t>
            </a:r>
            <a:r>
              <a:rPr sz="650" spc="75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75%</a:t>
            </a:r>
            <a:r>
              <a:rPr sz="650" spc="65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a</a:t>
            </a:r>
            <a:r>
              <a:rPr sz="650" spc="160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los</a:t>
            </a:r>
            <a:r>
              <a:rPr sz="650" spc="105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65656"/>
                </a:solidFill>
                <a:latin typeface="Lucida Sans Unicode"/>
                <a:cs typeface="Lucida Sans Unicode"/>
              </a:rPr>
              <a:t>75 </a:t>
            </a:r>
            <a:r>
              <a:rPr sz="650" spc="-20" dirty="0">
                <a:solidFill>
                  <a:srgbClr val="565656"/>
                </a:solidFill>
                <a:latin typeface="Lucida Sans Unicode"/>
                <a:cs typeface="Lucida Sans Unicode"/>
              </a:rPr>
              <a:t>años</a:t>
            </a:r>
            <a:endParaRPr sz="650" dirty="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75300" y="1199851"/>
            <a:ext cx="2910840" cy="84455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1200" spc="-85" dirty="0">
                <a:solidFill>
                  <a:srgbClr val="12446F"/>
                </a:solidFill>
                <a:latin typeface="Arial Black"/>
                <a:cs typeface="Arial Black"/>
              </a:rPr>
              <a:t>Seguro</a:t>
            </a:r>
            <a:r>
              <a:rPr sz="1200" spc="-120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sz="1200" spc="-35" dirty="0">
                <a:solidFill>
                  <a:srgbClr val="12446F"/>
                </a:solidFill>
                <a:latin typeface="Arial Black"/>
                <a:cs typeface="Arial Black"/>
              </a:rPr>
              <a:t>de</a:t>
            </a:r>
            <a:r>
              <a:rPr sz="1200" spc="-140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sz="1200" spc="-20" dirty="0">
                <a:solidFill>
                  <a:srgbClr val="12446F"/>
                </a:solidFill>
                <a:latin typeface="Arial Black"/>
                <a:cs typeface="Arial Black"/>
              </a:rPr>
              <a:t>vida</a:t>
            </a:r>
            <a:endParaRPr sz="1200">
              <a:latin typeface="Arial Black"/>
              <a:cs typeface="Arial Black"/>
            </a:endParaRPr>
          </a:p>
          <a:p>
            <a:pPr marL="12700" marR="5080">
              <a:lnSpc>
                <a:spcPct val="108800"/>
              </a:lnSpc>
              <a:spcBef>
                <a:spcPts val="65"/>
              </a:spcBef>
            </a:pPr>
            <a:r>
              <a:rPr sz="950" spc="-10" dirty="0">
                <a:latin typeface="Arial Black"/>
                <a:cs typeface="Arial Black"/>
              </a:rPr>
              <a:t>El</a:t>
            </a:r>
            <a:r>
              <a:rPr sz="950" spc="-100" dirty="0">
                <a:latin typeface="Arial Black"/>
                <a:cs typeface="Arial Black"/>
              </a:rPr>
              <a:t> </a:t>
            </a:r>
            <a:r>
              <a:rPr sz="950" spc="-45" dirty="0">
                <a:latin typeface="Arial Black"/>
                <a:cs typeface="Arial Black"/>
              </a:rPr>
              <a:t>seguro</a:t>
            </a:r>
            <a:r>
              <a:rPr sz="950" spc="-130" dirty="0">
                <a:latin typeface="Arial Black"/>
                <a:cs typeface="Arial Black"/>
              </a:rPr>
              <a:t> </a:t>
            </a:r>
            <a:r>
              <a:rPr sz="950" spc="-20" dirty="0">
                <a:latin typeface="Arial Black"/>
                <a:cs typeface="Arial Black"/>
              </a:rPr>
              <a:t>de</a:t>
            </a:r>
            <a:r>
              <a:rPr sz="950" spc="-40" dirty="0">
                <a:latin typeface="Arial Black"/>
                <a:cs typeface="Arial Black"/>
              </a:rPr>
              <a:t> </a:t>
            </a:r>
            <a:r>
              <a:rPr sz="950" spc="-50" dirty="0">
                <a:latin typeface="Arial Black"/>
                <a:cs typeface="Arial Black"/>
              </a:rPr>
              <a:t>vida</a:t>
            </a:r>
            <a:r>
              <a:rPr sz="950" spc="-45" dirty="0">
                <a:latin typeface="Arial Black"/>
                <a:cs typeface="Arial Black"/>
              </a:rPr>
              <a:t> </a:t>
            </a:r>
            <a:r>
              <a:rPr sz="950" spc="-50" dirty="0">
                <a:latin typeface="Arial Black"/>
                <a:cs typeface="Arial Black"/>
              </a:rPr>
              <a:t>básico</a:t>
            </a:r>
            <a:r>
              <a:rPr sz="950" spc="-40" dirty="0">
                <a:latin typeface="Arial Black"/>
                <a:cs typeface="Arial Black"/>
              </a:rPr>
              <a:t> </a:t>
            </a:r>
            <a:r>
              <a:rPr sz="950" spc="-50" dirty="0">
                <a:latin typeface="Arial Black"/>
                <a:cs typeface="Arial Black"/>
              </a:rPr>
              <a:t>pagado</a:t>
            </a:r>
            <a:r>
              <a:rPr sz="950" spc="-45" dirty="0">
                <a:latin typeface="Arial Black"/>
                <a:cs typeface="Arial Black"/>
              </a:rPr>
              <a:t> </a:t>
            </a:r>
            <a:r>
              <a:rPr sz="950" spc="-35" dirty="0">
                <a:latin typeface="Arial Black"/>
                <a:cs typeface="Arial Black"/>
              </a:rPr>
              <a:t>por</a:t>
            </a:r>
            <a:r>
              <a:rPr sz="950" spc="-135" dirty="0">
                <a:latin typeface="Arial Black"/>
                <a:cs typeface="Arial Black"/>
              </a:rPr>
              <a:t> </a:t>
            </a:r>
            <a:r>
              <a:rPr sz="950" spc="-20" dirty="0">
                <a:latin typeface="Arial Black"/>
                <a:cs typeface="Arial Black"/>
              </a:rPr>
              <a:t>el</a:t>
            </a:r>
            <a:r>
              <a:rPr sz="950" spc="-60" dirty="0">
                <a:latin typeface="Arial Black"/>
                <a:cs typeface="Arial Black"/>
              </a:rPr>
              <a:t> </a:t>
            </a:r>
            <a:r>
              <a:rPr sz="950" spc="-10" dirty="0">
                <a:latin typeface="Arial"/>
                <a:cs typeface="Arial"/>
              </a:rPr>
              <a:t>Brinda </a:t>
            </a:r>
            <a:r>
              <a:rPr sz="950" dirty="0">
                <a:latin typeface="Arial"/>
                <a:cs typeface="Arial"/>
              </a:rPr>
              <a:t>tranquilidad</a:t>
            </a:r>
            <a:r>
              <a:rPr sz="950" spc="110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a</a:t>
            </a:r>
            <a:r>
              <a:rPr sz="950" spc="110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sus</a:t>
            </a:r>
            <a:r>
              <a:rPr sz="950" spc="180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empleados</a:t>
            </a:r>
            <a:r>
              <a:rPr sz="950" spc="85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con</a:t>
            </a:r>
            <a:r>
              <a:rPr sz="950" spc="110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cobertura</a:t>
            </a:r>
            <a:r>
              <a:rPr sz="950" spc="110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de</a:t>
            </a:r>
            <a:r>
              <a:rPr sz="950" spc="110" dirty="0">
                <a:latin typeface="Arial"/>
                <a:cs typeface="Arial"/>
              </a:rPr>
              <a:t> </a:t>
            </a:r>
            <a:r>
              <a:rPr sz="950" spc="-20" dirty="0">
                <a:latin typeface="Arial"/>
                <a:cs typeface="Arial"/>
              </a:rPr>
              <a:t>vida </a:t>
            </a:r>
            <a:r>
              <a:rPr sz="950" dirty="0">
                <a:latin typeface="Arial"/>
                <a:cs typeface="Arial"/>
              </a:rPr>
              <a:t>y</a:t>
            </a:r>
            <a:r>
              <a:rPr sz="950" spc="90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seguro</a:t>
            </a:r>
            <a:r>
              <a:rPr sz="950" spc="114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por</a:t>
            </a:r>
            <a:r>
              <a:rPr sz="950" spc="105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muerte</a:t>
            </a:r>
            <a:r>
              <a:rPr sz="950" spc="120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accidental</a:t>
            </a:r>
            <a:r>
              <a:rPr sz="950" spc="150" dirty="0">
                <a:latin typeface="Arial"/>
                <a:cs typeface="Arial"/>
              </a:rPr>
              <a:t> </a:t>
            </a:r>
            <a:r>
              <a:rPr sz="950" spc="-50" dirty="0">
                <a:latin typeface="Arial"/>
                <a:cs typeface="Arial"/>
              </a:rPr>
              <a:t>y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ts val="1055"/>
              </a:lnSpc>
            </a:pPr>
            <a:r>
              <a:rPr sz="950" spc="10" dirty="0">
                <a:latin typeface="Arial"/>
                <a:cs typeface="Arial"/>
              </a:rPr>
              <a:t>desmembramiento</a:t>
            </a:r>
            <a:r>
              <a:rPr sz="950" spc="9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(AD&amp;D)</a:t>
            </a:r>
            <a:r>
              <a:rPr sz="950" spc="8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a</a:t>
            </a:r>
            <a:r>
              <a:rPr sz="950" spc="95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través</a:t>
            </a:r>
            <a:r>
              <a:rPr sz="950" spc="70" dirty="0">
                <a:latin typeface="Arial"/>
                <a:cs typeface="Arial"/>
              </a:rPr>
              <a:t> </a:t>
            </a:r>
            <a:r>
              <a:rPr sz="950" spc="10" dirty="0">
                <a:latin typeface="Arial"/>
                <a:cs typeface="Arial"/>
              </a:rPr>
              <a:t>de</a:t>
            </a:r>
            <a:r>
              <a:rPr sz="950" spc="100" dirty="0">
                <a:latin typeface="Arial"/>
                <a:cs typeface="Arial"/>
              </a:rPr>
              <a:t> </a:t>
            </a:r>
            <a:r>
              <a:rPr sz="950" spc="-10" dirty="0">
                <a:latin typeface="Arial"/>
                <a:cs typeface="Arial"/>
              </a:rPr>
              <a:t>MetLife.</a:t>
            </a:r>
            <a:endParaRPr sz="95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96150" y="228600"/>
            <a:ext cx="1724025" cy="57150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5638800" y="2362200"/>
            <a:ext cx="3419475" cy="2781300"/>
            <a:chOff x="5638800" y="2362200"/>
            <a:chExt cx="3419475" cy="278130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8800" y="2362200"/>
              <a:ext cx="2905125" cy="220027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43775" y="4371975"/>
              <a:ext cx="1714500" cy="7715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70" dirty="0"/>
              <a:t>Seguro</a:t>
            </a:r>
            <a:r>
              <a:rPr spc="-195" dirty="0"/>
              <a:t> </a:t>
            </a:r>
            <a:r>
              <a:rPr spc="-40" dirty="0"/>
              <a:t>de</a:t>
            </a:r>
            <a:r>
              <a:rPr spc="-140" dirty="0"/>
              <a:t> </a:t>
            </a:r>
            <a:r>
              <a:rPr spc="-70" dirty="0"/>
              <a:t>vida</a:t>
            </a:r>
            <a:r>
              <a:rPr spc="-160" dirty="0"/>
              <a:t> </a:t>
            </a:r>
            <a:r>
              <a:rPr spc="-65" dirty="0"/>
              <a:t>voluntario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-59"/>
            <a:ext cx="9144000" cy="104775"/>
          </a:xfrm>
          <a:custGeom>
            <a:avLst/>
            <a:gdLst/>
            <a:ahLst/>
            <a:cxnLst/>
            <a:rect l="l" t="t" r="r" b="b"/>
            <a:pathLst>
              <a:path w="9144000" h="104775">
                <a:moveTo>
                  <a:pt x="9144000" y="0"/>
                </a:moveTo>
                <a:lnTo>
                  <a:pt x="0" y="0"/>
                </a:lnTo>
                <a:lnTo>
                  <a:pt x="0" y="104453"/>
                </a:lnTo>
                <a:lnTo>
                  <a:pt x="9144000" y="104453"/>
                </a:lnTo>
                <a:lnTo>
                  <a:pt x="9144000" y="0"/>
                </a:lnTo>
                <a:close/>
              </a:path>
            </a:pathLst>
          </a:custGeom>
          <a:solidFill>
            <a:srgbClr val="1244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03529" y="1140777"/>
            <a:ext cx="7933055" cy="1578958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4604" marR="5080" indent="-1905" algn="just">
              <a:lnSpc>
                <a:spcPct val="93400"/>
              </a:lnSpc>
              <a:spcBef>
                <a:spcPts val="195"/>
              </a:spcBef>
            </a:pPr>
            <a:r>
              <a:rPr sz="1200" spc="-10" dirty="0">
                <a:solidFill>
                  <a:srgbClr val="12446E"/>
                </a:solidFill>
                <a:latin typeface="Arial Black"/>
                <a:cs typeface="Arial Black"/>
              </a:rPr>
              <a:t>Vida</a:t>
            </a:r>
            <a:r>
              <a:rPr sz="1200" spc="-25" dirty="0">
                <a:solidFill>
                  <a:srgbClr val="12446E"/>
                </a:solidFill>
                <a:latin typeface="Arial Black"/>
                <a:cs typeface="Arial Black"/>
              </a:rPr>
              <a:t> </a:t>
            </a:r>
            <a:r>
              <a:rPr sz="1200" spc="-35" dirty="0">
                <a:solidFill>
                  <a:srgbClr val="12446E"/>
                </a:solidFill>
                <a:latin typeface="Arial Black"/>
                <a:cs typeface="Arial Black"/>
              </a:rPr>
              <a:t>voluntaria</a:t>
            </a:r>
            <a:r>
              <a:rPr sz="1200" spc="-25" dirty="0">
                <a:solidFill>
                  <a:srgbClr val="12446E"/>
                </a:solidFill>
                <a:latin typeface="Arial Black"/>
                <a:cs typeface="Arial Black"/>
              </a:rPr>
              <a:t> </a:t>
            </a:r>
            <a:r>
              <a:rPr sz="1200" dirty="0">
                <a:solidFill>
                  <a:srgbClr val="12446E"/>
                </a:solidFill>
                <a:latin typeface="Arial Black"/>
                <a:cs typeface="Arial Black"/>
              </a:rPr>
              <a:t>con</a:t>
            </a:r>
            <a:r>
              <a:rPr sz="1200" spc="10" dirty="0">
                <a:solidFill>
                  <a:srgbClr val="12446E"/>
                </a:solidFill>
                <a:latin typeface="Arial Black"/>
                <a:cs typeface="Arial Black"/>
              </a:rPr>
              <a:t> </a:t>
            </a:r>
            <a:r>
              <a:rPr sz="1200" spc="-20" dirty="0">
                <a:solidFill>
                  <a:srgbClr val="12446E"/>
                </a:solidFill>
                <a:latin typeface="Arial Black"/>
                <a:cs typeface="Arial Black"/>
              </a:rPr>
              <a:t>muerte</a:t>
            </a:r>
            <a:r>
              <a:rPr sz="1200" spc="-5" dirty="0">
                <a:solidFill>
                  <a:srgbClr val="12446E"/>
                </a:solidFill>
                <a:latin typeface="Arial Black"/>
                <a:cs typeface="Arial Black"/>
              </a:rPr>
              <a:t> </a:t>
            </a:r>
            <a:r>
              <a:rPr sz="1200" spc="-35" dirty="0">
                <a:solidFill>
                  <a:srgbClr val="12446E"/>
                </a:solidFill>
                <a:latin typeface="Arial Black"/>
                <a:cs typeface="Arial Black"/>
              </a:rPr>
              <a:t>accidental</a:t>
            </a:r>
            <a:r>
              <a:rPr sz="1200" dirty="0">
                <a:solidFill>
                  <a:srgbClr val="12446E"/>
                </a:solidFill>
                <a:latin typeface="Arial Black"/>
                <a:cs typeface="Arial Black"/>
              </a:rPr>
              <a:t> y </a:t>
            </a:r>
            <a:r>
              <a:rPr sz="1200" spc="-40" dirty="0">
                <a:solidFill>
                  <a:srgbClr val="12446E"/>
                </a:solidFill>
                <a:latin typeface="Arial Black"/>
                <a:cs typeface="Arial Black"/>
              </a:rPr>
              <a:t>desmembramiento</a:t>
            </a:r>
            <a:r>
              <a:rPr sz="1200" spc="-30" dirty="0">
                <a:solidFill>
                  <a:srgbClr val="12446E"/>
                </a:solidFill>
                <a:latin typeface="Arial Black"/>
                <a:cs typeface="Arial Black"/>
              </a:rPr>
              <a:t> (AD&amp;D):</a:t>
            </a:r>
            <a:r>
              <a:rPr sz="950" spc="-30" dirty="0">
                <a:latin typeface="Lucida Sans Unicode"/>
                <a:cs typeface="Lucida Sans Unicode"/>
              </a:rPr>
              <a:t>Brinda</a:t>
            </a:r>
            <a:r>
              <a:rPr sz="950" spc="-2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a</a:t>
            </a:r>
            <a:r>
              <a:rPr sz="950" spc="-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los</a:t>
            </a:r>
            <a:r>
              <a:rPr sz="950" spc="3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empleados</a:t>
            </a:r>
            <a:r>
              <a:rPr sz="950" spc="-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la</a:t>
            </a:r>
            <a:r>
              <a:rPr sz="950" spc="-3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oportunidad</a:t>
            </a:r>
            <a:r>
              <a:rPr sz="950" spc="10" dirty="0">
                <a:latin typeface="Lucida Sans Unicode"/>
                <a:cs typeface="Lucida Sans Unicode"/>
              </a:rPr>
              <a:t> </a:t>
            </a:r>
            <a:r>
              <a:rPr sz="950" spc="-25" dirty="0">
                <a:latin typeface="Lucida Sans Unicode"/>
                <a:cs typeface="Lucida Sans Unicode"/>
              </a:rPr>
              <a:t>de </a:t>
            </a:r>
            <a:r>
              <a:rPr sz="950" dirty="0">
                <a:latin typeface="Lucida Sans Unicode"/>
                <a:cs typeface="Lucida Sans Unicode"/>
              </a:rPr>
              <a:t>comprar</a:t>
            </a:r>
            <a:r>
              <a:rPr sz="950" spc="1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un</a:t>
            </a:r>
            <a:r>
              <a:rPr sz="950" spc="-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seguro</a:t>
            </a:r>
            <a:r>
              <a:rPr sz="950" spc="2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de</a:t>
            </a:r>
            <a:r>
              <a:rPr sz="950" spc="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vida</a:t>
            </a:r>
            <a:r>
              <a:rPr sz="950" spc="1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para</a:t>
            </a:r>
            <a:r>
              <a:rPr sz="950" spc="1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ellos,</a:t>
            </a:r>
            <a:r>
              <a:rPr sz="950" spc="5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su</a:t>
            </a:r>
            <a:r>
              <a:rPr sz="950" spc="4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cónyuge</a:t>
            </a:r>
            <a:r>
              <a:rPr sz="950" spc="2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e</a:t>
            </a:r>
            <a:r>
              <a:rPr sz="950" spc="1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hijos.</a:t>
            </a:r>
            <a:r>
              <a:rPr sz="950" spc="2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Los</a:t>
            </a:r>
            <a:r>
              <a:rPr sz="950" spc="-1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empleados</a:t>
            </a:r>
            <a:r>
              <a:rPr sz="950" spc="1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deben</a:t>
            </a:r>
            <a:r>
              <a:rPr sz="950" spc="-1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comprar</a:t>
            </a:r>
            <a:r>
              <a:rPr sz="950" spc="2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una</a:t>
            </a:r>
            <a:r>
              <a:rPr sz="950" spc="-1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póliza</a:t>
            </a:r>
            <a:r>
              <a:rPr sz="950" spc="2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para</a:t>
            </a:r>
            <a:r>
              <a:rPr sz="950" spc="2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comprar</a:t>
            </a:r>
            <a:r>
              <a:rPr sz="950" spc="2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cobertura para</a:t>
            </a:r>
            <a:r>
              <a:rPr sz="950" spc="15" dirty="0">
                <a:latin typeface="Lucida Sans Unicode"/>
                <a:cs typeface="Lucida Sans Unicode"/>
              </a:rPr>
              <a:t> </a:t>
            </a:r>
            <a:r>
              <a:rPr sz="950" spc="-25" dirty="0">
                <a:latin typeface="Lucida Sans Unicode"/>
                <a:cs typeface="Lucida Sans Unicode"/>
              </a:rPr>
              <a:t>un </a:t>
            </a:r>
            <a:r>
              <a:rPr sz="950" spc="-10" dirty="0">
                <a:latin typeface="Lucida Sans Unicode"/>
                <a:cs typeface="Lucida Sans Unicode"/>
              </a:rPr>
              <a:t>cónyuge</a:t>
            </a:r>
            <a:r>
              <a:rPr sz="950" spc="-2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y/o</a:t>
            </a:r>
            <a:r>
              <a:rPr sz="950" spc="-10" dirty="0">
                <a:latin typeface="Lucida Sans Unicode"/>
                <a:cs typeface="Lucida Sans Unicode"/>
              </a:rPr>
              <a:t> hijo(s).</a:t>
            </a:r>
            <a:endParaRPr sz="950" dirty="0">
              <a:latin typeface="Lucida Sans Unicode"/>
              <a:cs typeface="Lucida Sans Unicode"/>
            </a:endParaRPr>
          </a:p>
          <a:p>
            <a:pPr marL="14604" marR="12065" indent="-1905" algn="just">
              <a:lnSpc>
                <a:spcPct val="100800"/>
              </a:lnSpc>
              <a:spcBef>
                <a:spcPts val="180"/>
              </a:spcBef>
            </a:pPr>
            <a:r>
              <a:rPr sz="1200" spc="-10" dirty="0" err="1">
                <a:solidFill>
                  <a:srgbClr val="12446E"/>
                </a:solidFill>
                <a:latin typeface="Arial Black"/>
                <a:cs typeface="Arial Black"/>
              </a:rPr>
              <a:t>Empleado</a:t>
            </a:r>
            <a:r>
              <a:rPr sz="1200" spc="-10" dirty="0">
                <a:solidFill>
                  <a:srgbClr val="12446E"/>
                </a:solidFill>
                <a:latin typeface="Arial Black"/>
                <a:cs typeface="Arial Black"/>
              </a:rPr>
              <a:t>:</a:t>
            </a:r>
            <a:r>
              <a:rPr sz="1200" spc="210" dirty="0">
                <a:solidFill>
                  <a:srgbClr val="12446E"/>
                </a:solidFill>
                <a:latin typeface="Arial Black"/>
                <a:cs typeface="Arial Black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Puede</a:t>
            </a:r>
            <a:r>
              <a:rPr sz="950" spc="210" dirty="0">
                <a:latin typeface="Lucida Sans Unicode"/>
                <a:cs typeface="Lucida Sans Unicode"/>
              </a:rPr>
              <a:t> </a:t>
            </a:r>
            <a:r>
              <a:rPr sz="950" dirty="0" err="1">
                <a:latin typeface="Lucida Sans Unicode"/>
                <a:cs typeface="Lucida Sans Unicode"/>
              </a:rPr>
              <a:t>comprar</a:t>
            </a:r>
            <a:r>
              <a:rPr sz="950" spc="210" dirty="0">
                <a:latin typeface="Lucida Sans Unicode"/>
                <a:cs typeface="Lucida Sans Unicode"/>
              </a:rPr>
              <a:t> </a:t>
            </a:r>
            <a:r>
              <a:rPr sz="950" dirty="0" err="1">
                <a:latin typeface="Lucida Sans Unicode"/>
                <a:cs typeface="Lucida Sans Unicode"/>
              </a:rPr>
              <a:t>incrementos</a:t>
            </a:r>
            <a:r>
              <a:rPr sz="950" spc="18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de</a:t>
            </a:r>
            <a:r>
              <a:rPr sz="950" spc="28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$10,000</a:t>
            </a:r>
            <a:r>
              <a:rPr sz="950" spc="25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hasta</a:t>
            </a:r>
            <a:r>
              <a:rPr sz="950" spc="19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un</a:t>
            </a:r>
            <a:r>
              <a:rPr sz="950" spc="285" dirty="0">
                <a:latin typeface="Lucida Sans Unicode"/>
                <a:cs typeface="Lucida Sans Unicode"/>
              </a:rPr>
              <a:t> </a:t>
            </a:r>
            <a:r>
              <a:rPr sz="950" dirty="0" err="1">
                <a:latin typeface="Lucida Sans Unicode"/>
                <a:cs typeface="Lucida Sans Unicode"/>
              </a:rPr>
              <a:t>máximo</a:t>
            </a:r>
            <a:r>
              <a:rPr sz="950" spc="27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de</a:t>
            </a:r>
            <a:r>
              <a:rPr sz="950" spc="27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$500,000.</a:t>
            </a:r>
            <a:r>
              <a:rPr sz="950" spc="229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Monto</a:t>
            </a:r>
            <a:r>
              <a:rPr sz="950" spc="24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de</a:t>
            </a:r>
            <a:r>
              <a:rPr sz="950" spc="275" dirty="0">
                <a:latin typeface="Lucida Sans Unicode"/>
                <a:cs typeface="Lucida Sans Unicode"/>
              </a:rPr>
              <a:t> </a:t>
            </a:r>
            <a:r>
              <a:rPr sz="950" dirty="0" err="1">
                <a:latin typeface="Lucida Sans Unicode"/>
                <a:cs typeface="Lucida Sans Unicode"/>
              </a:rPr>
              <a:t>emisión</a:t>
            </a:r>
            <a:r>
              <a:rPr sz="950" spc="21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de</a:t>
            </a:r>
            <a:r>
              <a:rPr sz="950" spc="280" dirty="0">
                <a:latin typeface="Lucida Sans Unicode"/>
                <a:cs typeface="Lucida Sans Unicode"/>
              </a:rPr>
              <a:t> </a:t>
            </a:r>
            <a:r>
              <a:rPr sz="950" dirty="0" err="1">
                <a:latin typeface="Lucida Sans Unicode"/>
                <a:cs typeface="Lucida Sans Unicode"/>
              </a:rPr>
              <a:t>garantía</a:t>
            </a:r>
            <a:r>
              <a:rPr sz="950" spc="21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(GI):</a:t>
            </a:r>
            <a:r>
              <a:rPr sz="950" spc="229" dirty="0">
                <a:latin typeface="Lucida Sans Unicode"/>
                <a:cs typeface="Lucida Sans Unicode"/>
              </a:rPr>
              <a:t> </a:t>
            </a:r>
            <a:r>
              <a:rPr sz="950" spc="-50" dirty="0">
                <a:latin typeface="Lucida Sans Unicode"/>
                <a:cs typeface="Lucida Sans Unicode"/>
              </a:rPr>
              <a:t>$ </a:t>
            </a:r>
            <a:r>
              <a:rPr sz="95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200,000</a:t>
            </a:r>
            <a:r>
              <a:rPr sz="1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.</a:t>
            </a:r>
            <a:r>
              <a:rPr sz="1000" spc="125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es-ES" sz="95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No se reducen los beneficios con la edad</a:t>
            </a:r>
            <a:r>
              <a:rPr sz="950" spc="-1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.</a:t>
            </a:r>
            <a:endParaRPr sz="95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12700" algn="just">
              <a:lnSpc>
                <a:spcPts val="1405"/>
              </a:lnSpc>
              <a:spcBef>
                <a:spcPts val="190"/>
              </a:spcBef>
            </a:pPr>
            <a:r>
              <a:rPr sz="1200" spc="-10" dirty="0" err="1">
                <a:solidFill>
                  <a:srgbClr val="12446E"/>
                </a:solidFill>
                <a:latin typeface="Arial Black"/>
                <a:cs typeface="Arial Black"/>
              </a:rPr>
              <a:t>Esposo:</a:t>
            </a:r>
            <a:r>
              <a:rPr sz="950" spc="-10" dirty="0" err="1">
                <a:latin typeface="Lucida Sans Unicode"/>
                <a:cs typeface="Lucida Sans Unicode"/>
              </a:rPr>
              <a:t>Puede</a:t>
            </a:r>
            <a:r>
              <a:rPr sz="950" spc="130" dirty="0">
                <a:latin typeface="Lucida Sans Unicode"/>
                <a:cs typeface="Lucida Sans Unicode"/>
              </a:rPr>
              <a:t> </a:t>
            </a:r>
            <a:r>
              <a:rPr sz="950" dirty="0" err="1">
                <a:latin typeface="Lucida Sans Unicode"/>
                <a:cs typeface="Lucida Sans Unicode"/>
              </a:rPr>
              <a:t>elegir</a:t>
            </a:r>
            <a:r>
              <a:rPr sz="950" spc="175" dirty="0">
                <a:latin typeface="Lucida Sans Unicode"/>
                <a:cs typeface="Lucida Sans Unicode"/>
              </a:rPr>
              <a:t> </a:t>
            </a:r>
            <a:r>
              <a:rPr sz="950" dirty="0" err="1">
                <a:latin typeface="Lucida Sans Unicode"/>
                <a:cs typeface="Lucida Sans Unicode"/>
              </a:rPr>
              <a:t>incrementos</a:t>
            </a:r>
            <a:r>
              <a:rPr sz="950" spc="13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de</a:t>
            </a:r>
            <a:r>
              <a:rPr sz="950" spc="204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$5,000</a:t>
            </a:r>
            <a:r>
              <a:rPr sz="950" spc="17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hasta</a:t>
            </a:r>
            <a:r>
              <a:rPr sz="950" spc="11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$250,000</a:t>
            </a:r>
            <a:r>
              <a:rPr sz="950" spc="17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que</a:t>
            </a:r>
            <a:r>
              <a:rPr sz="950" spc="14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no</a:t>
            </a:r>
            <a:r>
              <a:rPr sz="950" spc="200" dirty="0">
                <a:latin typeface="Lucida Sans Unicode"/>
                <a:cs typeface="Lucida Sans Unicode"/>
              </a:rPr>
              <a:t> </a:t>
            </a:r>
            <a:r>
              <a:rPr sz="950" dirty="0" err="1">
                <a:latin typeface="Lucida Sans Unicode"/>
                <a:cs typeface="Lucida Sans Unicode"/>
              </a:rPr>
              <a:t>excedan</a:t>
            </a:r>
            <a:r>
              <a:rPr sz="950" spc="150" dirty="0">
                <a:latin typeface="Lucida Sans Unicode"/>
                <a:cs typeface="Lucida Sans Unicode"/>
              </a:rPr>
              <a:t> </a:t>
            </a:r>
            <a:r>
              <a:rPr sz="950" dirty="0" err="1">
                <a:latin typeface="Lucida Sans Unicode"/>
                <a:cs typeface="Lucida Sans Unicode"/>
              </a:rPr>
              <a:t>el</a:t>
            </a:r>
            <a:r>
              <a:rPr sz="950" spc="10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50%</a:t>
            </a:r>
            <a:r>
              <a:rPr sz="950" spc="16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del</a:t>
            </a:r>
            <a:r>
              <a:rPr sz="950" spc="140" dirty="0">
                <a:latin typeface="Lucida Sans Unicode"/>
                <a:cs typeface="Lucida Sans Unicode"/>
              </a:rPr>
              <a:t> </a:t>
            </a:r>
            <a:r>
              <a:rPr sz="950" dirty="0" err="1">
                <a:latin typeface="Lucida Sans Unicode"/>
                <a:cs typeface="Lucida Sans Unicode"/>
              </a:rPr>
              <a:t>monto</a:t>
            </a:r>
            <a:r>
              <a:rPr sz="950" spc="16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del</a:t>
            </a:r>
            <a:r>
              <a:rPr sz="950" spc="150" dirty="0">
                <a:latin typeface="Lucida Sans Unicode"/>
                <a:cs typeface="Lucida Sans Unicode"/>
              </a:rPr>
              <a:t> </a:t>
            </a:r>
            <a:r>
              <a:rPr sz="950" dirty="0" err="1">
                <a:latin typeface="Lucida Sans Unicode"/>
                <a:cs typeface="Lucida Sans Unicode"/>
              </a:rPr>
              <a:t>empleado</a:t>
            </a:r>
            <a:r>
              <a:rPr sz="950" dirty="0">
                <a:latin typeface="Lucida Sans Unicode"/>
                <a:cs typeface="Lucida Sans Unicode"/>
              </a:rPr>
              <a:t>.</a:t>
            </a:r>
            <a:r>
              <a:rPr sz="950" spc="14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Monto</a:t>
            </a:r>
            <a:r>
              <a:rPr sz="950" spc="160" dirty="0">
                <a:latin typeface="Lucida Sans Unicode"/>
                <a:cs typeface="Lucida Sans Unicode"/>
              </a:rPr>
              <a:t> </a:t>
            </a:r>
            <a:r>
              <a:rPr sz="950" spc="-10" dirty="0" err="1">
                <a:latin typeface="Lucida Sans Unicode"/>
                <a:cs typeface="Lucida Sans Unicode"/>
              </a:rPr>
              <a:t>Emitido</a:t>
            </a:r>
            <a:endParaRPr sz="950" dirty="0">
              <a:latin typeface="Lucida Sans Unicode"/>
              <a:cs typeface="Lucida Sans Unicode"/>
            </a:endParaRPr>
          </a:p>
          <a:p>
            <a:pPr marL="14604" marR="12065" indent="-1905" algn="just">
              <a:lnSpc>
                <a:spcPct val="100800"/>
              </a:lnSpc>
              <a:spcBef>
                <a:spcPts val="180"/>
              </a:spcBef>
            </a:pPr>
            <a:r>
              <a:rPr sz="950" dirty="0" err="1">
                <a:latin typeface="Lucida Sans Unicode"/>
                <a:cs typeface="Lucida Sans Unicode"/>
              </a:rPr>
              <a:t>Garantizado</a:t>
            </a:r>
            <a:r>
              <a:rPr sz="950" spc="18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(GI):</a:t>
            </a:r>
            <a:r>
              <a:rPr sz="950" spc="13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$25,000.</a:t>
            </a:r>
            <a:r>
              <a:rPr lang="en-US" sz="950" spc="130" dirty="0">
                <a:latin typeface="Lucida Sans Unicode"/>
                <a:cs typeface="Lucida Sans Unicode"/>
              </a:rPr>
              <a:t> </a:t>
            </a:r>
            <a:r>
              <a:rPr lang="es-ES" sz="95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No se reducen los beneficios con la edad</a:t>
            </a:r>
            <a:r>
              <a:rPr lang="es-ES" sz="950" spc="-1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.</a:t>
            </a:r>
            <a:endParaRPr lang="es-ES" sz="95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200" dirty="0">
                <a:solidFill>
                  <a:srgbClr val="12446E"/>
                </a:solidFill>
                <a:latin typeface="Arial Black"/>
                <a:cs typeface="Arial Black"/>
              </a:rPr>
              <a:t>Niño(s):</a:t>
            </a:r>
            <a:r>
              <a:rPr sz="950" dirty="0">
                <a:latin typeface="Lucida Sans Unicode"/>
                <a:cs typeface="Lucida Sans Unicode"/>
              </a:rPr>
              <a:t>Desde</a:t>
            </a:r>
            <a:r>
              <a:rPr sz="950" spc="13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el</a:t>
            </a:r>
            <a:r>
              <a:rPr sz="950" spc="10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nacimiento</a:t>
            </a:r>
            <a:r>
              <a:rPr sz="950" spc="13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hasta</a:t>
            </a:r>
            <a:r>
              <a:rPr sz="950" spc="12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los</a:t>
            </a:r>
            <a:r>
              <a:rPr sz="950" spc="16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14</a:t>
            </a:r>
            <a:r>
              <a:rPr sz="950" spc="13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días</a:t>
            </a:r>
            <a:r>
              <a:rPr sz="950" spc="12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de</a:t>
            </a:r>
            <a:r>
              <a:rPr sz="950" spc="204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edad:</a:t>
            </a:r>
            <a:r>
              <a:rPr sz="950" spc="15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$250;</a:t>
            </a:r>
            <a:r>
              <a:rPr sz="950" spc="15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15</a:t>
            </a:r>
            <a:r>
              <a:rPr sz="950" spc="13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días</a:t>
            </a:r>
            <a:r>
              <a:rPr sz="950" spc="12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a</a:t>
            </a:r>
            <a:r>
              <a:rPr sz="950" spc="16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6</a:t>
            </a:r>
            <a:r>
              <a:rPr sz="950" spc="17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meses</a:t>
            </a:r>
            <a:r>
              <a:rPr sz="950" spc="20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+:</a:t>
            </a:r>
            <a:r>
              <a:rPr sz="950" spc="15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$5,000.</a:t>
            </a:r>
            <a:r>
              <a:rPr sz="950" spc="15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6</a:t>
            </a:r>
            <a:r>
              <a:rPr sz="950" spc="16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meses</a:t>
            </a:r>
            <a:r>
              <a:rPr sz="950" spc="19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hasta</a:t>
            </a:r>
            <a:r>
              <a:rPr sz="950" spc="12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la</a:t>
            </a:r>
            <a:r>
              <a:rPr sz="950" spc="15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edad</a:t>
            </a:r>
            <a:r>
              <a:rPr sz="950" spc="175" dirty="0">
                <a:latin typeface="Lucida Sans Unicode"/>
                <a:cs typeface="Lucida Sans Unicode"/>
              </a:rPr>
              <a:t> </a:t>
            </a:r>
            <a:r>
              <a:rPr sz="950" spc="-10" dirty="0">
                <a:latin typeface="Lucida Sans Unicode"/>
                <a:cs typeface="Lucida Sans Unicode"/>
              </a:rPr>
              <a:t>máxima</a:t>
            </a:r>
            <a:endParaRPr sz="950" dirty="0">
              <a:latin typeface="Lucida Sans Unicode"/>
              <a:cs typeface="Lucida Sans Unicode"/>
            </a:endParaRPr>
          </a:p>
          <a:p>
            <a:pPr marL="14604">
              <a:lnSpc>
                <a:spcPct val="100000"/>
              </a:lnSpc>
              <a:spcBef>
                <a:spcPts val="10"/>
              </a:spcBef>
            </a:pPr>
            <a:r>
              <a:rPr sz="950" spc="-10" dirty="0">
                <a:latin typeface="Lucida Sans Unicode"/>
                <a:cs typeface="Lucida Sans Unicode"/>
              </a:rPr>
              <a:t>$10,000</a:t>
            </a:r>
            <a:endParaRPr sz="950" dirty="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2417" y="4692015"/>
            <a:ext cx="820419" cy="23367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50" dirty="0">
                <a:solidFill>
                  <a:srgbClr val="555555"/>
                </a:solidFill>
                <a:latin typeface="Lucida Sans Unicode"/>
                <a:cs typeface="Lucida Sans Unicode"/>
              </a:rPr>
              <a:t>Sujeto</a:t>
            </a:r>
            <a:r>
              <a:rPr sz="650" spc="110" dirty="0">
                <a:solidFill>
                  <a:srgbClr val="555555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55555"/>
                </a:solidFill>
                <a:latin typeface="Lucida Sans Unicode"/>
                <a:cs typeface="Lucida Sans Unicode"/>
              </a:rPr>
              <a:t>a</a:t>
            </a:r>
            <a:r>
              <a:rPr sz="650" spc="85" dirty="0">
                <a:solidFill>
                  <a:srgbClr val="555555"/>
                </a:solidFill>
                <a:latin typeface="Lucida Sans Unicode"/>
                <a:cs typeface="Lucida Sans Unicode"/>
              </a:rPr>
              <a:t> </a:t>
            </a:r>
            <a:r>
              <a:rPr sz="650" dirty="0">
                <a:solidFill>
                  <a:srgbClr val="555555"/>
                </a:solidFill>
                <a:latin typeface="Lucida Sans Unicode"/>
                <a:cs typeface="Lucida Sans Unicode"/>
              </a:rPr>
              <a:t>límites</a:t>
            </a:r>
            <a:r>
              <a:rPr sz="650" spc="125" dirty="0">
                <a:solidFill>
                  <a:srgbClr val="555555"/>
                </a:solidFill>
                <a:latin typeface="Lucida Sans Unicode"/>
                <a:cs typeface="Lucida Sans Unicode"/>
              </a:rPr>
              <a:t> </a:t>
            </a:r>
            <a:r>
              <a:rPr sz="650" spc="-25" dirty="0">
                <a:solidFill>
                  <a:srgbClr val="555555"/>
                </a:solidFill>
                <a:latin typeface="Lucida Sans Unicode"/>
                <a:cs typeface="Lucida Sans Unicode"/>
              </a:rPr>
              <a:t>de</a:t>
            </a:r>
            <a:endParaRPr sz="6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650" spc="-10" dirty="0">
                <a:solidFill>
                  <a:srgbClr val="555555"/>
                </a:solidFill>
                <a:latin typeface="Lucida Sans Unicode"/>
                <a:cs typeface="Lucida Sans Unicode"/>
              </a:rPr>
              <a:t>cobertura</a:t>
            </a:r>
            <a:endParaRPr sz="650">
              <a:latin typeface="Lucida Sans Unicode"/>
              <a:cs typeface="Lucida Sans Unicode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70858" y="322228"/>
            <a:ext cx="1635181" cy="49854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4648" y="4707220"/>
            <a:ext cx="1292751" cy="29391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40" dirty="0"/>
              <a:t>Tabla</a:t>
            </a:r>
            <a:r>
              <a:rPr spc="-140" dirty="0"/>
              <a:t> </a:t>
            </a:r>
            <a:r>
              <a:rPr dirty="0"/>
              <a:t>de</a:t>
            </a:r>
            <a:r>
              <a:rPr spc="-145" dirty="0"/>
              <a:t> </a:t>
            </a:r>
            <a:r>
              <a:rPr spc="-50" dirty="0"/>
              <a:t>tarifas</a:t>
            </a:r>
            <a:r>
              <a:rPr spc="-135" dirty="0"/>
              <a:t> </a:t>
            </a:r>
            <a:r>
              <a:rPr dirty="0"/>
              <a:t>de</a:t>
            </a:r>
            <a:r>
              <a:rPr spc="-145" dirty="0"/>
              <a:t> </a:t>
            </a:r>
            <a:r>
              <a:rPr spc="-45" dirty="0"/>
              <a:t>seguros</a:t>
            </a:r>
            <a:r>
              <a:rPr spc="-120" dirty="0"/>
              <a:t> </a:t>
            </a:r>
            <a:r>
              <a:rPr dirty="0"/>
              <a:t>de</a:t>
            </a:r>
            <a:r>
              <a:rPr spc="-145" dirty="0"/>
              <a:t> </a:t>
            </a:r>
            <a:r>
              <a:rPr spc="-20" dirty="0"/>
              <a:t>vida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-59"/>
            <a:ext cx="9144000" cy="104775"/>
          </a:xfrm>
          <a:custGeom>
            <a:avLst/>
            <a:gdLst/>
            <a:ahLst/>
            <a:cxnLst/>
            <a:rect l="l" t="t" r="r" b="b"/>
            <a:pathLst>
              <a:path w="9144000" h="104775">
                <a:moveTo>
                  <a:pt x="9144000" y="0"/>
                </a:moveTo>
                <a:lnTo>
                  <a:pt x="0" y="0"/>
                </a:lnTo>
                <a:lnTo>
                  <a:pt x="0" y="104453"/>
                </a:lnTo>
                <a:lnTo>
                  <a:pt x="9144000" y="104453"/>
                </a:lnTo>
                <a:lnTo>
                  <a:pt x="9144000" y="0"/>
                </a:lnTo>
                <a:close/>
              </a:path>
            </a:pathLst>
          </a:custGeom>
          <a:solidFill>
            <a:srgbClr val="12447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47712" y="1239392"/>
          <a:ext cx="2443480" cy="26028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1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19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9245">
                <a:tc>
                  <a:txBody>
                    <a:bodyPr/>
                    <a:lstStyle/>
                    <a:p>
                      <a:pPr marL="3175" algn="ctr">
                        <a:lnSpc>
                          <a:spcPts val="1065"/>
                        </a:lnSpc>
                        <a:spcBef>
                          <a:spcPts val="55"/>
                        </a:spcBef>
                      </a:pPr>
                      <a:r>
                        <a:rPr sz="900" b="1" spc="-3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Empleado</a:t>
                      </a:r>
                      <a:r>
                        <a:rPr sz="900" b="1" spc="-3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sz="900" b="1" spc="-6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cónyuge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065"/>
                        </a:lnSpc>
                      </a:pP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Bandas</a:t>
                      </a:r>
                      <a:r>
                        <a:rPr sz="900" b="1" spc="-8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900" b="1" spc="-3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2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edad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065"/>
                        </a:lnSpc>
                        <a:spcBef>
                          <a:spcPts val="5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Tarifa</a:t>
                      </a:r>
                      <a:r>
                        <a:rPr sz="900" b="1" spc="-4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propuesta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6350" algn="ctr">
                        <a:lnSpc>
                          <a:spcPts val="1065"/>
                        </a:lnSpc>
                      </a:pPr>
                      <a:r>
                        <a:rPr sz="900" b="1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Por</a:t>
                      </a:r>
                      <a:r>
                        <a:rPr sz="900" b="1" spc="-3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$1,000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Menores</a:t>
                      </a:r>
                      <a:r>
                        <a:rPr sz="900" b="1" spc="-5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900" b="1" spc="-5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20</a:t>
                      </a: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2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años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$0.105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2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20-</a:t>
                      </a:r>
                      <a:r>
                        <a:rPr sz="900" b="1" spc="-3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24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$0.105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92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25-</a:t>
                      </a: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29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$0.105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92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30-</a:t>
                      </a: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34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$0.105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35-</a:t>
                      </a: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39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$0.145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92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40-</a:t>
                      </a: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44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$0.215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45-</a:t>
                      </a: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49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$0.335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87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50-</a:t>
                      </a: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54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$0.515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92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55-</a:t>
                      </a:r>
                      <a:r>
                        <a:rPr sz="900" b="1" spc="-3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59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$0.725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60-</a:t>
                      </a:r>
                      <a:r>
                        <a:rPr sz="900" b="1" spc="-3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64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$1.185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65-</a:t>
                      </a:r>
                      <a:r>
                        <a:rPr sz="900" b="1" spc="-3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69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$2.115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70+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$19.675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4800" y="1247775"/>
            <a:ext cx="4114800" cy="264795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62317" y="4555807"/>
            <a:ext cx="2811780" cy="2755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-25" dirty="0">
                <a:latin typeface="Lucida Sans Unicode"/>
                <a:cs typeface="Lucida Sans Unicode"/>
              </a:rPr>
              <a:t>La</a:t>
            </a:r>
            <a:r>
              <a:rPr sz="800" spc="-80" dirty="0">
                <a:latin typeface="Lucida Sans Unicode"/>
                <a:cs typeface="Lucida Sans Unicode"/>
              </a:rPr>
              <a:t> </a:t>
            </a:r>
            <a:r>
              <a:rPr sz="800" spc="-55" dirty="0">
                <a:latin typeface="Lucida Sans Unicode"/>
                <a:cs typeface="Lucida Sans Unicode"/>
              </a:rPr>
              <a:t>prima</a:t>
            </a:r>
            <a:r>
              <a:rPr sz="800" spc="-80" dirty="0">
                <a:latin typeface="Lucida Sans Unicode"/>
                <a:cs typeface="Lucida Sans Unicode"/>
              </a:rPr>
              <a:t> </a:t>
            </a:r>
            <a:r>
              <a:rPr sz="800" spc="-30" dirty="0">
                <a:latin typeface="Lucida Sans Unicode"/>
                <a:cs typeface="Lucida Sans Unicode"/>
              </a:rPr>
              <a:t>de$2.25</a:t>
            </a:r>
            <a:r>
              <a:rPr sz="800" spc="-155" dirty="0">
                <a:latin typeface="Lucida Sans Unicode"/>
                <a:cs typeface="Lucida Sans Unicode"/>
              </a:rPr>
              <a:t> </a:t>
            </a:r>
            <a:r>
              <a:rPr sz="800" spc="-40" dirty="0">
                <a:latin typeface="Lucida Sans Unicode"/>
                <a:cs typeface="Lucida Sans Unicode"/>
              </a:rPr>
              <a:t>por</a:t>
            </a:r>
            <a:r>
              <a:rPr sz="800" spc="-125" dirty="0">
                <a:latin typeface="Lucida Sans Unicode"/>
                <a:cs typeface="Lucida Sans Unicode"/>
              </a:rPr>
              <a:t> </a:t>
            </a:r>
            <a:r>
              <a:rPr sz="800" spc="-35" dirty="0">
                <a:latin typeface="Lucida Sans Unicode"/>
                <a:cs typeface="Lucida Sans Unicode"/>
              </a:rPr>
              <a:t>mes</a:t>
            </a:r>
            <a:r>
              <a:rPr sz="800" spc="-125" dirty="0">
                <a:latin typeface="Lucida Sans Unicode"/>
                <a:cs typeface="Lucida Sans Unicode"/>
              </a:rPr>
              <a:t> </a:t>
            </a:r>
            <a:r>
              <a:rPr sz="800" spc="-55" dirty="0">
                <a:latin typeface="Lucida Sans Unicode"/>
                <a:cs typeface="Lucida Sans Unicode"/>
              </a:rPr>
              <a:t>cubre</a:t>
            </a:r>
            <a:r>
              <a:rPr sz="800" spc="-8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a</a:t>
            </a:r>
            <a:r>
              <a:rPr sz="800" spc="-80" dirty="0">
                <a:latin typeface="Lucida Sans Unicode"/>
                <a:cs typeface="Lucida Sans Unicode"/>
              </a:rPr>
              <a:t> </a:t>
            </a:r>
            <a:r>
              <a:rPr sz="800" spc="-50" dirty="0">
                <a:latin typeface="Lucida Sans Unicode"/>
                <a:cs typeface="Lucida Sans Unicode"/>
              </a:rPr>
              <a:t>todos</a:t>
            </a:r>
            <a:r>
              <a:rPr sz="800" spc="-125" dirty="0">
                <a:latin typeface="Lucida Sans Unicode"/>
                <a:cs typeface="Lucida Sans Unicode"/>
              </a:rPr>
              <a:t> </a:t>
            </a:r>
            <a:r>
              <a:rPr sz="800" spc="-50" dirty="0">
                <a:latin typeface="Lucida Sans Unicode"/>
                <a:cs typeface="Lucida Sans Unicode"/>
              </a:rPr>
              <a:t>los</a:t>
            </a:r>
            <a:r>
              <a:rPr sz="800" spc="-35" dirty="0">
                <a:latin typeface="Lucida Sans Unicode"/>
                <a:cs typeface="Lucida Sans Unicode"/>
              </a:rPr>
              <a:t> </a:t>
            </a:r>
            <a:r>
              <a:rPr sz="800" spc="-65" dirty="0">
                <a:latin typeface="Lucida Sans Unicode"/>
                <a:cs typeface="Lucida Sans Unicode"/>
              </a:rPr>
              <a:t>hijos</a:t>
            </a:r>
            <a:r>
              <a:rPr sz="800" spc="-35" dirty="0">
                <a:latin typeface="Lucida Sans Unicode"/>
                <a:cs typeface="Lucida Sans Unicode"/>
              </a:rPr>
              <a:t> </a:t>
            </a:r>
            <a:r>
              <a:rPr sz="800" spc="-30" dirty="0">
                <a:latin typeface="Lucida Sans Unicode"/>
                <a:cs typeface="Lucida Sans Unicode"/>
              </a:rPr>
              <a:t>dependientes,</a:t>
            </a:r>
            <a:endParaRPr sz="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800" spc="-55" dirty="0">
                <a:latin typeface="Lucida Sans Unicode"/>
                <a:cs typeface="Lucida Sans Unicode"/>
              </a:rPr>
              <a:t>independientementede</a:t>
            </a:r>
            <a:r>
              <a:rPr sz="800" spc="-30" dirty="0">
                <a:latin typeface="Lucida Sans Unicode"/>
                <a:cs typeface="Lucida Sans Unicode"/>
              </a:rPr>
              <a:t> </a:t>
            </a:r>
            <a:r>
              <a:rPr sz="800" spc="-35" dirty="0">
                <a:latin typeface="Lucida Sans Unicode"/>
                <a:cs typeface="Lucida Sans Unicode"/>
              </a:rPr>
              <a:t>lacantidad</a:t>
            </a:r>
            <a:r>
              <a:rPr sz="800" spc="-125" dirty="0">
                <a:latin typeface="Lucida Sans Unicode"/>
                <a:cs typeface="Lucida Sans Unicode"/>
              </a:rPr>
              <a:t> </a:t>
            </a:r>
            <a:r>
              <a:rPr sz="800" spc="-30" dirty="0">
                <a:latin typeface="Lucida Sans Unicode"/>
                <a:cs typeface="Lucida Sans Unicode"/>
              </a:rPr>
              <a:t>de </a:t>
            </a:r>
            <a:r>
              <a:rPr sz="800" spc="-10" dirty="0">
                <a:latin typeface="Lucida Sans Unicode"/>
                <a:cs typeface="Lucida Sans Unicode"/>
              </a:rPr>
              <a:t>hijos.</a:t>
            </a:r>
            <a:endParaRPr sz="800">
              <a:latin typeface="Lucida Sans Unicode"/>
              <a:cs typeface="Lucida Sans Unicode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08958" y="322228"/>
            <a:ext cx="1635181" cy="49854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54648" y="4707220"/>
            <a:ext cx="1292751" cy="29391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69054" y="1220787"/>
            <a:ext cx="3166110" cy="1344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050" algn="just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solidFill>
                  <a:srgbClr val="12446F"/>
                </a:solidFill>
                <a:latin typeface="Arial Black"/>
                <a:cs typeface="Arial Black"/>
              </a:rPr>
              <a:t>Seguro</a:t>
            </a:r>
            <a:r>
              <a:rPr sz="1200" spc="-80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sz="1200" dirty="0">
                <a:solidFill>
                  <a:srgbClr val="12446F"/>
                </a:solidFill>
                <a:latin typeface="Arial Black"/>
                <a:cs typeface="Arial Black"/>
              </a:rPr>
              <a:t>de</a:t>
            </a:r>
            <a:r>
              <a:rPr sz="1200" spc="-80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sz="1200" spc="-30" dirty="0">
                <a:solidFill>
                  <a:srgbClr val="12446F"/>
                </a:solidFill>
                <a:latin typeface="Arial Black"/>
                <a:cs typeface="Arial Black"/>
              </a:rPr>
              <a:t>discapacidad</a:t>
            </a:r>
            <a:r>
              <a:rPr sz="1200" spc="-5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sz="1200" dirty="0">
                <a:solidFill>
                  <a:srgbClr val="12446F"/>
                </a:solidFill>
                <a:latin typeface="Arial Black"/>
                <a:cs typeface="Arial Black"/>
              </a:rPr>
              <a:t>a</a:t>
            </a:r>
            <a:r>
              <a:rPr sz="1200" spc="-75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sz="1200" spc="-20" dirty="0">
                <a:solidFill>
                  <a:srgbClr val="12446F"/>
                </a:solidFill>
                <a:latin typeface="Arial Black"/>
                <a:cs typeface="Arial Black"/>
              </a:rPr>
              <a:t>largo</a:t>
            </a:r>
            <a:r>
              <a:rPr sz="1200" spc="-5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sz="1200" spc="-20" dirty="0">
                <a:solidFill>
                  <a:srgbClr val="12446F"/>
                </a:solidFill>
                <a:latin typeface="Arial Black"/>
                <a:cs typeface="Arial Black"/>
              </a:rPr>
              <a:t>plazo</a:t>
            </a:r>
            <a:endParaRPr sz="1200">
              <a:latin typeface="Arial Black"/>
              <a:cs typeface="Arial Black"/>
            </a:endParaRPr>
          </a:p>
          <a:p>
            <a:pPr marL="146050" marR="67945" algn="just">
              <a:lnSpc>
                <a:spcPct val="100899"/>
              </a:lnSpc>
              <a:spcBef>
                <a:spcPts val="1630"/>
              </a:spcBef>
            </a:pPr>
            <a:r>
              <a:rPr sz="900" dirty="0">
                <a:latin typeface="Arial Black"/>
                <a:cs typeface="Arial Black"/>
              </a:rPr>
              <a:t>Proporciona</a:t>
            </a:r>
            <a:r>
              <a:rPr sz="900" spc="-30" dirty="0">
                <a:latin typeface="Arial Black"/>
                <a:cs typeface="Arial Black"/>
              </a:rPr>
              <a:t> </a:t>
            </a:r>
            <a:r>
              <a:rPr sz="900" dirty="0">
                <a:latin typeface="Arial Black"/>
                <a:cs typeface="Arial Black"/>
              </a:rPr>
              <a:t>protección</a:t>
            </a:r>
            <a:r>
              <a:rPr sz="900" spc="-15" dirty="0">
                <a:latin typeface="Arial Black"/>
                <a:cs typeface="Arial Black"/>
              </a:rPr>
              <a:t> </a:t>
            </a:r>
            <a:r>
              <a:rPr sz="900" dirty="0">
                <a:latin typeface="Arial Black"/>
                <a:cs typeface="Arial Black"/>
              </a:rPr>
              <a:t>de</a:t>
            </a:r>
            <a:r>
              <a:rPr sz="900" spc="-15" dirty="0">
                <a:latin typeface="Arial Black"/>
                <a:cs typeface="Arial Black"/>
              </a:rPr>
              <a:t> </a:t>
            </a:r>
            <a:r>
              <a:rPr sz="900" dirty="0">
                <a:latin typeface="Arial Black"/>
                <a:cs typeface="Arial Black"/>
              </a:rPr>
              <a:t>ingresos</a:t>
            </a:r>
            <a:r>
              <a:rPr sz="900" spc="-40" dirty="0">
                <a:latin typeface="Arial Black"/>
                <a:cs typeface="Arial Black"/>
              </a:rPr>
              <a:t> </a:t>
            </a:r>
            <a:r>
              <a:rPr sz="900" dirty="0">
                <a:latin typeface="Arial Black"/>
                <a:cs typeface="Arial Black"/>
              </a:rPr>
              <a:t>en</a:t>
            </a:r>
            <a:r>
              <a:rPr sz="900" spc="-20" dirty="0">
                <a:latin typeface="Arial Black"/>
                <a:cs typeface="Arial Black"/>
              </a:rPr>
              <a:t> </a:t>
            </a:r>
            <a:r>
              <a:rPr sz="900" dirty="0">
                <a:latin typeface="Arial Black"/>
                <a:cs typeface="Arial Black"/>
              </a:rPr>
              <a:t>caso</a:t>
            </a:r>
            <a:r>
              <a:rPr sz="900" spc="-10" dirty="0">
                <a:latin typeface="Arial Black"/>
                <a:cs typeface="Arial Black"/>
              </a:rPr>
              <a:t> </a:t>
            </a:r>
            <a:r>
              <a:rPr sz="900" spc="-25" dirty="0">
                <a:latin typeface="Arial Black"/>
                <a:cs typeface="Arial Black"/>
              </a:rPr>
              <a:t>de </a:t>
            </a:r>
            <a:r>
              <a:rPr sz="900" dirty="0">
                <a:latin typeface="Arial Black"/>
                <a:cs typeface="Arial Black"/>
              </a:rPr>
              <a:t>que</a:t>
            </a:r>
            <a:r>
              <a:rPr sz="900" spc="-15" dirty="0">
                <a:latin typeface="Arial Black"/>
                <a:cs typeface="Arial Black"/>
              </a:rPr>
              <a:t> </a:t>
            </a:r>
            <a:r>
              <a:rPr sz="900" dirty="0">
                <a:latin typeface="Arial Black"/>
                <a:cs typeface="Arial Black"/>
              </a:rPr>
              <a:t>un</a:t>
            </a:r>
            <a:r>
              <a:rPr sz="900" spc="-5" dirty="0">
                <a:latin typeface="Arial Black"/>
                <a:cs typeface="Arial Black"/>
              </a:rPr>
              <a:t> </a:t>
            </a:r>
            <a:r>
              <a:rPr sz="900" dirty="0">
                <a:latin typeface="Arial Black"/>
                <a:cs typeface="Arial Black"/>
              </a:rPr>
              <a:t>empleado</a:t>
            </a:r>
            <a:r>
              <a:rPr sz="900" spc="-10" dirty="0">
                <a:latin typeface="Arial Black"/>
                <a:cs typeface="Arial Black"/>
              </a:rPr>
              <a:t> </a:t>
            </a:r>
            <a:r>
              <a:rPr sz="900" dirty="0">
                <a:latin typeface="Arial Black"/>
                <a:cs typeface="Arial Black"/>
              </a:rPr>
              <a:t>no</a:t>
            </a:r>
            <a:r>
              <a:rPr sz="900" spc="-5" dirty="0">
                <a:latin typeface="Arial Black"/>
                <a:cs typeface="Arial Black"/>
              </a:rPr>
              <a:t> </a:t>
            </a:r>
            <a:r>
              <a:rPr sz="900" dirty="0">
                <a:latin typeface="Arial Black"/>
                <a:cs typeface="Arial Black"/>
              </a:rPr>
              <a:t>pueda</a:t>
            </a:r>
            <a:r>
              <a:rPr sz="900" spc="-5" dirty="0">
                <a:latin typeface="Arial Black"/>
                <a:cs typeface="Arial Black"/>
              </a:rPr>
              <a:t> </a:t>
            </a:r>
            <a:r>
              <a:rPr sz="900" dirty="0">
                <a:latin typeface="Arial Black"/>
                <a:cs typeface="Arial Black"/>
              </a:rPr>
              <a:t>trabajar</a:t>
            </a:r>
            <a:r>
              <a:rPr sz="900" spc="-30" dirty="0">
                <a:latin typeface="Arial Black"/>
                <a:cs typeface="Arial Black"/>
              </a:rPr>
              <a:t> </a:t>
            </a:r>
            <a:r>
              <a:rPr sz="900" dirty="0">
                <a:latin typeface="Arial Black"/>
                <a:cs typeface="Arial Black"/>
              </a:rPr>
              <a:t>durante </a:t>
            </a:r>
            <a:r>
              <a:rPr sz="900" spc="-25" dirty="0">
                <a:latin typeface="Arial Black"/>
                <a:cs typeface="Arial Black"/>
              </a:rPr>
              <a:t>un </a:t>
            </a:r>
            <a:r>
              <a:rPr sz="900" dirty="0">
                <a:latin typeface="Arial Black"/>
                <a:cs typeface="Arial Black"/>
              </a:rPr>
              <a:t>período</a:t>
            </a:r>
            <a:r>
              <a:rPr sz="900" spc="-40" dirty="0">
                <a:latin typeface="Arial Black"/>
                <a:cs typeface="Arial Black"/>
              </a:rPr>
              <a:t> </a:t>
            </a:r>
            <a:r>
              <a:rPr sz="900" spc="-10" dirty="0">
                <a:latin typeface="Arial Black"/>
                <a:cs typeface="Arial Black"/>
              </a:rPr>
              <a:t>prolongado.</a:t>
            </a:r>
            <a:endParaRPr sz="900">
              <a:latin typeface="Arial Black"/>
              <a:cs typeface="Arial Black"/>
            </a:endParaRPr>
          </a:p>
          <a:p>
            <a:pPr marL="184785" indent="-172085">
              <a:lnSpc>
                <a:spcPct val="100000"/>
              </a:lnSpc>
              <a:spcBef>
                <a:spcPts val="1125"/>
              </a:spcBef>
              <a:buFont typeface="Arial"/>
              <a:buChar char="•"/>
              <a:tabLst>
                <a:tab pos="184785" algn="l"/>
              </a:tabLst>
            </a:pPr>
            <a:r>
              <a:rPr sz="800" spc="-70" dirty="0">
                <a:latin typeface="Arial Black"/>
                <a:cs typeface="Arial Black"/>
              </a:rPr>
              <a:t>Beneficio:</a:t>
            </a:r>
            <a:r>
              <a:rPr sz="800" spc="-130" dirty="0">
                <a:latin typeface="Arial Black"/>
                <a:cs typeface="Arial Black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60%</a:t>
            </a:r>
            <a:r>
              <a:rPr sz="800" spc="40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de</a:t>
            </a:r>
            <a:r>
              <a:rPr sz="800" spc="-30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las</a:t>
            </a:r>
            <a:r>
              <a:rPr sz="800" spc="1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ganancias</a:t>
            </a:r>
            <a:r>
              <a:rPr sz="800" spc="1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mensuales</a:t>
            </a:r>
            <a:r>
              <a:rPr sz="800" spc="-60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hasta</a:t>
            </a:r>
            <a:r>
              <a:rPr sz="800" spc="5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$6,000</a:t>
            </a:r>
            <a:endParaRPr sz="800">
              <a:latin typeface="Lucida Sans Unicode"/>
              <a:cs typeface="Lucida Sans Unicode"/>
            </a:endParaRPr>
          </a:p>
          <a:p>
            <a:pPr marL="184785" marR="43180" indent="-172720">
              <a:lnSpc>
                <a:spcPts val="980"/>
              </a:lnSpc>
              <a:spcBef>
                <a:spcPts val="30"/>
              </a:spcBef>
              <a:buFont typeface="Arial"/>
              <a:buChar char="•"/>
              <a:tabLst>
                <a:tab pos="184785" algn="l"/>
              </a:tabLst>
            </a:pPr>
            <a:r>
              <a:rPr sz="800" spc="-70" dirty="0">
                <a:latin typeface="Arial Black"/>
                <a:cs typeface="Arial Black"/>
              </a:rPr>
              <a:t>Período</a:t>
            </a:r>
            <a:r>
              <a:rPr sz="800" spc="-175" dirty="0">
                <a:latin typeface="Arial Black"/>
                <a:cs typeface="Arial Black"/>
              </a:rPr>
              <a:t> </a:t>
            </a:r>
            <a:r>
              <a:rPr sz="800" spc="-50" dirty="0">
                <a:latin typeface="Arial Black"/>
                <a:cs typeface="Arial Black"/>
              </a:rPr>
              <a:t>de</a:t>
            </a:r>
            <a:r>
              <a:rPr sz="800" spc="-135" dirty="0">
                <a:latin typeface="Arial Black"/>
                <a:cs typeface="Arial Black"/>
              </a:rPr>
              <a:t> </a:t>
            </a:r>
            <a:r>
              <a:rPr sz="800" spc="-75" dirty="0">
                <a:latin typeface="Arial Black"/>
                <a:cs typeface="Arial Black"/>
              </a:rPr>
              <a:t>eliminación</a:t>
            </a:r>
            <a:r>
              <a:rPr sz="800" b="1" spc="-75" dirty="0">
                <a:latin typeface="Lucida Sans Unicode"/>
                <a:cs typeface="Lucida Sans Unicode"/>
              </a:rPr>
              <a:t>:</a:t>
            </a:r>
            <a:r>
              <a:rPr sz="800" b="1" spc="-9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90</a:t>
            </a:r>
            <a:r>
              <a:rPr sz="800" spc="-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días</a:t>
            </a:r>
            <a:r>
              <a:rPr sz="800" spc="1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o</a:t>
            </a:r>
            <a:r>
              <a:rPr sz="800" spc="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fin</a:t>
            </a:r>
            <a:r>
              <a:rPr sz="800" spc="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del</a:t>
            </a:r>
            <a:r>
              <a:rPr sz="800" spc="-30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período</a:t>
            </a:r>
            <a:r>
              <a:rPr sz="800" spc="10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máximo</a:t>
            </a:r>
            <a:r>
              <a:rPr sz="800" spc="5" dirty="0">
                <a:latin typeface="Lucida Sans Unicode"/>
                <a:cs typeface="Lucida Sans Unicode"/>
              </a:rPr>
              <a:t> </a:t>
            </a:r>
            <a:r>
              <a:rPr sz="800" spc="-25" dirty="0">
                <a:latin typeface="Lucida Sans Unicode"/>
                <a:cs typeface="Lucida Sans Unicode"/>
              </a:rPr>
              <a:t>de STD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69054" y="2690748"/>
            <a:ext cx="1419860" cy="1511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01625" indent="-288925">
              <a:lnSpc>
                <a:spcPct val="100000"/>
              </a:lnSpc>
              <a:spcBef>
                <a:spcPts val="125"/>
              </a:spcBef>
              <a:buFont typeface="Times New Roman"/>
              <a:buChar char="●"/>
              <a:tabLst>
                <a:tab pos="301625" algn="l"/>
              </a:tabLst>
            </a:pPr>
            <a:r>
              <a:rPr sz="800" spc="-70" dirty="0">
                <a:latin typeface="Arial Black"/>
                <a:cs typeface="Arial Black"/>
              </a:rPr>
              <a:t>Duración</a:t>
            </a:r>
            <a:r>
              <a:rPr sz="800" spc="-85" dirty="0">
                <a:latin typeface="Arial Black"/>
                <a:cs typeface="Arial Black"/>
              </a:rPr>
              <a:t> </a:t>
            </a:r>
            <a:r>
              <a:rPr sz="800" spc="-40" dirty="0">
                <a:latin typeface="Arial Black"/>
                <a:cs typeface="Arial Black"/>
              </a:rPr>
              <a:t>del</a:t>
            </a:r>
            <a:r>
              <a:rPr sz="800" spc="-150" dirty="0">
                <a:latin typeface="Arial Black"/>
                <a:cs typeface="Arial Black"/>
              </a:rPr>
              <a:t> </a:t>
            </a:r>
            <a:r>
              <a:rPr sz="800" spc="-50" dirty="0">
                <a:latin typeface="Arial Black"/>
                <a:cs typeface="Arial Black"/>
              </a:rPr>
              <a:t>beneficio:</a:t>
            </a:r>
            <a:endParaRPr sz="8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57636" y="2955723"/>
            <a:ext cx="3052764" cy="105734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065" marR="292735">
              <a:lnSpc>
                <a:spcPts val="900"/>
              </a:lnSpc>
              <a:spcBef>
                <a:spcPts val="204"/>
              </a:spcBef>
              <a:tabLst>
                <a:tab pos="301625" algn="l"/>
              </a:tabLst>
            </a:pPr>
            <a:r>
              <a:rPr sz="800" u="sng" spc="-55" dirty="0">
                <a:solidFill>
                  <a:srgbClr val="4F81BB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Plan</a:t>
            </a:r>
            <a:r>
              <a:rPr sz="800" u="sng" spc="-170" dirty="0">
                <a:solidFill>
                  <a:srgbClr val="4F81BB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800" u="sng" dirty="0">
                <a:solidFill>
                  <a:srgbClr val="4F81BB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A</a:t>
            </a:r>
            <a:r>
              <a:rPr sz="800" u="none" dirty="0">
                <a:solidFill>
                  <a:srgbClr val="4F81BB"/>
                </a:solidFill>
                <a:latin typeface="Arial Black"/>
                <a:cs typeface="Arial Black"/>
              </a:rPr>
              <a:t>:</a:t>
            </a:r>
            <a:r>
              <a:rPr sz="800" u="none" spc="90" dirty="0">
                <a:solidFill>
                  <a:srgbClr val="4F81BB"/>
                </a:solidFill>
                <a:latin typeface="Arial Black"/>
                <a:cs typeface="Arial Black"/>
              </a:rPr>
              <a:t> </a:t>
            </a:r>
            <a:r>
              <a:rPr sz="800" u="none" dirty="0">
                <a:latin typeface="Lucida Sans Unicode"/>
                <a:cs typeface="Lucida Sans Unicode"/>
              </a:rPr>
              <a:t>Menor</a:t>
            </a:r>
            <a:r>
              <a:rPr sz="800" u="none" spc="15" dirty="0">
                <a:latin typeface="Lucida Sans Unicode"/>
                <a:cs typeface="Lucida Sans Unicode"/>
              </a:rPr>
              <a:t> </a:t>
            </a:r>
            <a:r>
              <a:rPr sz="800" u="none" dirty="0">
                <a:latin typeface="Lucida Sans Unicode"/>
                <a:cs typeface="Lucida Sans Unicode"/>
              </a:rPr>
              <a:t>de</a:t>
            </a:r>
            <a:r>
              <a:rPr sz="800" u="none" spc="-35" dirty="0">
                <a:latin typeface="Lucida Sans Unicode"/>
                <a:cs typeface="Lucida Sans Unicode"/>
              </a:rPr>
              <a:t> </a:t>
            </a:r>
            <a:r>
              <a:rPr sz="800" u="none" dirty="0">
                <a:latin typeface="Lucida Sans Unicode"/>
                <a:cs typeface="Lucida Sans Unicode"/>
              </a:rPr>
              <a:t>las duraciones de</a:t>
            </a:r>
            <a:r>
              <a:rPr sz="800" u="none" spc="-35" dirty="0">
                <a:latin typeface="Lucida Sans Unicode"/>
                <a:cs typeface="Lucida Sans Unicode"/>
              </a:rPr>
              <a:t> </a:t>
            </a:r>
            <a:r>
              <a:rPr sz="800" u="none" dirty="0">
                <a:latin typeface="Lucida Sans Unicode"/>
                <a:cs typeface="Lucida Sans Unicode"/>
              </a:rPr>
              <a:t>los </a:t>
            </a:r>
            <a:r>
              <a:rPr sz="800" u="none" spc="-10" dirty="0">
                <a:latin typeface="Lucida Sans Unicode"/>
                <a:cs typeface="Lucida Sans Unicode"/>
              </a:rPr>
              <a:t>beneficios </a:t>
            </a:r>
            <a:r>
              <a:rPr sz="800" u="none" dirty="0">
                <a:latin typeface="Lucida Sans Unicode"/>
                <a:cs typeface="Lucida Sans Unicode"/>
              </a:rPr>
              <a:t>residuales</a:t>
            </a:r>
            <a:r>
              <a:rPr sz="800" u="none" spc="-25" dirty="0">
                <a:latin typeface="Lucida Sans Unicode"/>
                <a:cs typeface="Lucida Sans Unicode"/>
              </a:rPr>
              <a:t> </a:t>
            </a:r>
            <a:r>
              <a:rPr sz="800" u="none" dirty="0">
                <a:latin typeface="Lucida Sans Unicode"/>
                <a:cs typeface="Lucida Sans Unicode"/>
              </a:rPr>
              <a:t>o</a:t>
            </a:r>
            <a:r>
              <a:rPr sz="800" u="none" spc="-30" dirty="0">
                <a:latin typeface="Lucida Sans Unicode"/>
                <a:cs typeface="Lucida Sans Unicode"/>
              </a:rPr>
              <a:t> </a:t>
            </a:r>
            <a:r>
              <a:rPr sz="800" u="none" dirty="0">
                <a:latin typeface="Lucida Sans Unicode"/>
                <a:cs typeface="Lucida Sans Unicode"/>
              </a:rPr>
              <a:t>dos</a:t>
            </a:r>
            <a:r>
              <a:rPr sz="800" u="none" spc="-20" dirty="0">
                <a:latin typeface="Lucida Sans Unicode"/>
                <a:cs typeface="Lucida Sans Unicode"/>
              </a:rPr>
              <a:t> años</a:t>
            </a:r>
            <a:endParaRPr sz="8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  <a:tabLst>
                <a:tab pos="301625" algn="l"/>
              </a:tabLst>
            </a:pPr>
            <a:r>
              <a:rPr sz="800" u="sng" spc="-55" dirty="0">
                <a:solidFill>
                  <a:srgbClr val="4F81BB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Plan</a:t>
            </a:r>
            <a:r>
              <a:rPr sz="800" u="sng" spc="-165" dirty="0">
                <a:solidFill>
                  <a:srgbClr val="4F81BB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800" u="sng" dirty="0">
                <a:solidFill>
                  <a:srgbClr val="4F81BB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B</a:t>
            </a:r>
            <a:r>
              <a:rPr sz="800" u="none" dirty="0">
                <a:solidFill>
                  <a:srgbClr val="4F81BB"/>
                </a:solidFill>
                <a:latin typeface="Arial Black"/>
                <a:cs typeface="Arial Black"/>
              </a:rPr>
              <a:t>:</a:t>
            </a:r>
            <a:r>
              <a:rPr sz="800" u="none" spc="-40" dirty="0">
                <a:solidFill>
                  <a:srgbClr val="4F81BB"/>
                </a:solidFill>
                <a:latin typeface="Arial Black"/>
                <a:cs typeface="Arial Black"/>
              </a:rPr>
              <a:t> </a:t>
            </a:r>
            <a:r>
              <a:rPr sz="800" u="none" dirty="0">
                <a:latin typeface="Lucida Sans Unicode"/>
                <a:cs typeface="Lucida Sans Unicode"/>
              </a:rPr>
              <a:t>Duración</a:t>
            </a:r>
            <a:r>
              <a:rPr sz="800" u="none" spc="-20" dirty="0">
                <a:latin typeface="Lucida Sans Unicode"/>
                <a:cs typeface="Lucida Sans Unicode"/>
              </a:rPr>
              <a:t> </a:t>
            </a:r>
            <a:r>
              <a:rPr sz="800" u="none" dirty="0">
                <a:latin typeface="Lucida Sans Unicode"/>
                <a:cs typeface="Lucida Sans Unicode"/>
              </a:rPr>
              <a:t>de</a:t>
            </a:r>
            <a:r>
              <a:rPr sz="800" u="none" spc="-45" dirty="0">
                <a:latin typeface="Lucida Sans Unicode"/>
                <a:cs typeface="Lucida Sans Unicode"/>
              </a:rPr>
              <a:t> </a:t>
            </a:r>
            <a:r>
              <a:rPr sz="800" u="none" dirty="0">
                <a:latin typeface="Lucida Sans Unicode"/>
                <a:cs typeface="Lucida Sans Unicode"/>
              </a:rPr>
              <a:t>la</a:t>
            </a:r>
            <a:r>
              <a:rPr sz="800" u="none" spc="-35" dirty="0">
                <a:latin typeface="Lucida Sans Unicode"/>
                <a:cs typeface="Lucida Sans Unicode"/>
              </a:rPr>
              <a:t> </a:t>
            </a:r>
            <a:r>
              <a:rPr sz="800" u="none" dirty="0">
                <a:latin typeface="Lucida Sans Unicode"/>
                <a:cs typeface="Lucida Sans Unicode"/>
              </a:rPr>
              <a:t>prestación</a:t>
            </a:r>
            <a:r>
              <a:rPr sz="800" u="none" spc="-20" dirty="0">
                <a:latin typeface="Lucida Sans Unicode"/>
                <a:cs typeface="Lucida Sans Unicode"/>
              </a:rPr>
              <a:t> </a:t>
            </a:r>
            <a:r>
              <a:rPr sz="800" u="none" dirty="0">
                <a:latin typeface="Lucida Sans Unicode"/>
                <a:cs typeface="Lucida Sans Unicode"/>
              </a:rPr>
              <a:t>residual</a:t>
            </a:r>
            <a:r>
              <a:rPr sz="800" u="none" spc="25" dirty="0">
                <a:latin typeface="Lucida Sans Unicode"/>
                <a:cs typeface="Lucida Sans Unicode"/>
              </a:rPr>
              <a:t> </a:t>
            </a:r>
            <a:r>
              <a:rPr sz="800" u="none" dirty="0">
                <a:latin typeface="Lucida Sans Unicode"/>
                <a:cs typeface="Lucida Sans Unicode"/>
              </a:rPr>
              <a:t>con</a:t>
            </a:r>
            <a:r>
              <a:rPr sz="800" u="none" spc="-20" dirty="0">
                <a:latin typeface="Lucida Sans Unicode"/>
                <a:cs typeface="Lucida Sans Unicode"/>
              </a:rPr>
              <a:t> SSNRA</a:t>
            </a:r>
            <a:endParaRPr sz="800" dirty="0">
              <a:latin typeface="Lucida Sans Unicode"/>
              <a:cs typeface="Lucida Sans Unicode"/>
            </a:endParaRPr>
          </a:p>
          <a:p>
            <a:pPr marL="301625" indent="-288925">
              <a:lnSpc>
                <a:spcPct val="100000"/>
              </a:lnSpc>
              <a:spcBef>
                <a:spcPts val="1215"/>
              </a:spcBef>
              <a:buFont typeface="Times New Roman"/>
              <a:buChar char="●"/>
              <a:tabLst>
                <a:tab pos="301625" algn="l"/>
              </a:tabLst>
            </a:pPr>
            <a:r>
              <a:rPr lang="es-ES" sz="800" spc="-25" dirty="0">
                <a:latin typeface="Arial Black"/>
                <a:cs typeface="Arial Black"/>
              </a:rPr>
              <a:t>Se aplica una limitación preexistente</a:t>
            </a:r>
            <a:r>
              <a:rPr sz="800" spc="-50" dirty="0">
                <a:latin typeface="Arial Black"/>
                <a:cs typeface="Arial Black"/>
              </a:rPr>
              <a:t>:</a:t>
            </a:r>
            <a:r>
              <a:rPr sz="800" spc="10" dirty="0">
                <a:latin typeface="Arial Black"/>
                <a:cs typeface="Arial Black"/>
              </a:rPr>
              <a:t> </a:t>
            </a:r>
            <a:r>
              <a:rPr sz="800" spc="-55" dirty="0">
                <a:latin typeface="Lucida Sans Unicode"/>
                <a:cs typeface="Lucida Sans Unicode"/>
              </a:rPr>
              <a:t>Retrospectiva</a:t>
            </a:r>
            <a:r>
              <a:rPr sz="800" spc="-60" dirty="0">
                <a:latin typeface="Lucida Sans Unicode"/>
                <a:cs typeface="Lucida Sans Unicode"/>
              </a:rPr>
              <a:t> </a:t>
            </a:r>
            <a:r>
              <a:rPr sz="800" spc="-30" dirty="0">
                <a:latin typeface="Lucida Sans Unicode"/>
                <a:cs typeface="Lucida Sans Unicode"/>
              </a:rPr>
              <a:t>de</a:t>
            </a:r>
            <a:r>
              <a:rPr sz="800" spc="-6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3</a:t>
            </a:r>
            <a:r>
              <a:rPr sz="800" spc="-155" dirty="0">
                <a:latin typeface="Lucida Sans Unicode"/>
                <a:cs typeface="Lucida Sans Unicode"/>
              </a:rPr>
              <a:t> </a:t>
            </a:r>
            <a:r>
              <a:rPr sz="800" spc="-45" dirty="0">
                <a:latin typeface="Lucida Sans Unicode"/>
                <a:cs typeface="Lucida Sans Unicode"/>
              </a:rPr>
              <a:t>meses</a:t>
            </a:r>
            <a:r>
              <a:rPr sz="800" spc="-5" dirty="0">
                <a:latin typeface="Lucida Sans Unicode"/>
                <a:cs typeface="Lucida Sans Unicode"/>
              </a:rPr>
              <a:t> </a:t>
            </a:r>
            <a:r>
              <a:rPr sz="800" spc="-50" dirty="0">
                <a:latin typeface="Lucida Sans Unicode"/>
                <a:cs typeface="Lucida Sans Unicode"/>
              </a:rPr>
              <a:t>y</a:t>
            </a:r>
            <a:endParaRPr sz="800" dirty="0">
              <a:latin typeface="Lucida Sans Unicode"/>
              <a:cs typeface="Lucida Sans Unicode"/>
            </a:endParaRPr>
          </a:p>
          <a:p>
            <a:pPr marL="301625">
              <a:lnSpc>
                <a:spcPct val="100000"/>
              </a:lnSpc>
              <a:spcBef>
                <a:spcPts val="20"/>
              </a:spcBef>
            </a:pPr>
            <a:r>
              <a:rPr sz="800" spc="-55" dirty="0">
                <a:latin typeface="Lucida Sans Unicode"/>
                <a:cs typeface="Lucida Sans Unicode"/>
              </a:rPr>
              <a:t>período </a:t>
            </a:r>
            <a:r>
              <a:rPr sz="800" spc="-30" dirty="0">
                <a:latin typeface="Lucida Sans Unicode"/>
                <a:cs typeface="Lucida Sans Unicode"/>
              </a:rPr>
              <a:t>de</a:t>
            </a:r>
            <a:r>
              <a:rPr sz="800" spc="-85" dirty="0">
                <a:latin typeface="Lucida Sans Unicode"/>
                <a:cs typeface="Lucida Sans Unicode"/>
              </a:rPr>
              <a:t> </a:t>
            </a:r>
            <a:r>
              <a:rPr sz="800" spc="-50" dirty="0">
                <a:latin typeface="Lucida Sans Unicode"/>
                <a:cs typeface="Lucida Sans Unicode"/>
              </a:rPr>
              <a:t>exclusión</a:t>
            </a:r>
            <a:r>
              <a:rPr sz="800" spc="-155" dirty="0">
                <a:latin typeface="Lucida Sans Unicode"/>
                <a:cs typeface="Lucida Sans Unicode"/>
              </a:rPr>
              <a:t> </a:t>
            </a:r>
            <a:r>
              <a:rPr sz="800" spc="-30" dirty="0">
                <a:latin typeface="Lucida Sans Unicode"/>
                <a:cs typeface="Lucida Sans Unicode"/>
              </a:rPr>
              <a:t>de</a:t>
            </a:r>
            <a:r>
              <a:rPr sz="800" spc="-85" dirty="0">
                <a:latin typeface="Lucida Sans Unicode"/>
                <a:cs typeface="Lucida Sans Unicode"/>
              </a:rPr>
              <a:t> </a:t>
            </a:r>
            <a:r>
              <a:rPr sz="800" spc="-25" dirty="0">
                <a:latin typeface="Lucida Sans Unicode"/>
                <a:cs typeface="Lucida Sans Unicode"/>
              </a:rPr>
              <a:t>12</a:t>
            </a:r>
            <a:r>
              <a:rPr sz="800" spc="-70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meses</a:t>
            </a:r>
            <a:endParaRPr sz="800" dirty="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57636" y="4003797"/>
            <a:ext cx="2055495" cy="50847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01625" indent="-288925">
              <a:lnSpc>
                <a:spcPct val="100000"/>
              </a:lnSpc>
              <a:spcBef>
                <a:spcPts val="125"/>
              </a:spcBef>
              <a:buFont typeface="Times New Roman"/>
              <a:buChar char="●"/>
              <a:tabLst>
                <a:tab pos="301625" algn="l"/>
              </a:tabLst>
            </a:pPr>
            <a:r>
              <a:rPr sz="800" spc="-40" dirty="0">
                <a:latin typeface="Arial Black"/>
                <a:cs typeface="Arial Black"/>
              </a:rPr>
              <a:t>Rateper</a:t>
            </a:r>
            <a:r>
              <a:rPr sz="800" spc="-55" dirty="0">
                <a:latin typeface="Arial Black"/>
                <a:cs typeface="Arial Black"/>
              </a:rPr>
              <a:t> </a:t>
            </a:r>
            <a:r>
              <a:rPr sz="800" spc="-50" dirty="0">
                <a:latin typeface="Arial Black"/>
                <a:cs typeface="Arial Black"/>
              </a:rPr>
              <a:t>$100</a:t>
            </a:r>
            <a:r>
              <a:rPr lang="en-US" sz="800" spc="-50" dirty="0">
                <a:latin typeface="Arial Black"/>
                <a:cs typeface="Arial Black"/>
              </a:rPr>
              <a:t> de </a:t>
            </a:r>
            <a:r>
              <a:rPr lang="en-US" sz="800" spc="-50" dirty="0" err="1">
                <a:latin typeface="Arial Black"/>
                <a:cs typeface="Arial Black"/>
              </a:rPr>
              <a:t>Nómina</a:t>
            </a:r>
            <a:r>
              <a:rPr lang="en-US" sz="800" spc="-50" dirty="0">
                <a:latin typeface="Arial Black"/>
                <a:cs typeface="Arial Black"/>
              </a:rPr>
              <a:t> </a:t>
            </a:r>
            <a:r>
              <a:rPr lang="en-US" sz="800" spc="-50" dirty="0" err="1">
                <a:latin typeface="Arial Black"/>
                <a:cs typeface="Arial Black"/>
              </a:rPr>
              <a:t>cubierta</a:t>
            </a:r>
            <a:r>
              <a:rPr lang="en-US" sz="800" spc="-50" dirty="0">
                <a:latin typeface="Arial Black"/>
                <a:cs typeface="Arial Black"/>
              </a:rPr>
              <a:t>:</a:t>
            </a:r>
            <a:endParaRPr sz="8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301625" algn="l"/>
              </a:tabLst>
            </a:pPr>
            <a:r>
              <a:rPr sz="800" u="sng" spc="-55" dirty="0">
                <a:solidFill>
                  <a:srgbClr val="4F81BB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Plan</a:t>
            </a:r>
            <a:r>
              <a:rPr sz="800" u="sng" spc="-170" dirty="0">
                <a:solidFill>
                  <a:srgbClr val="4F81BB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800" u="sng" dirty="0">
                <a:solidFill>
                  <a:srgbClr val="4F81BB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A</a:t>
            </a:r>
            <a:r>
              <a:rPr sz="800" u="none" dirty="0">
                <a:solidFill>
                  <a:srgbClr val="4F81BB"/>
                </a:solidFill>
                <a:latin typeface="Arial Black"/>
                <a:cs typeface="Arial Black"/>
              </a:rPr>
              <a:t>:</a:t>
            </a:r>
            <a:r>
              <a:rPr sz="800" u="none" spc="100" dirty="0">
                <a:solidFill>
                  <a:srgbClr val="4F81BB"/>
                </a:solidFill>
                <a:latin typeface="Arial Black"/>
                <a:cs typeface="Arial Black"/>
              </a:rPr>
              <a:t> </a:t>
            </a:r>
            <a:r>
              <a:rPr sz="800" u="none" dirty="0">
                <a:latin typeface="Lucida Sans Unicode"/>
                <a:cs typeface="Lucida Sans Unicode"/>
              </a:rPr>
              <a:t>Ver</a:t>
            </a:r>
            <a:r>
              <a:rPr sz="800" u="none" spc="5" dirty="0">
                <a:latin typeface="Lucida Sans Unicode"/>
                <a:cs typeface="Lucida Sans Unicode"/>
              </a:rPr>
              <a:t> </a:t>
            </a:r>
            <a:r>
              <a:rPr sz="800" u="none" dirty="0">
                <a:latin typeface="Lucida Sans Unicode"/>
                <a:cs typeface="Lucida Sans Unicode"/>
              </a:rPr>
              <a:t>table</a:t>
            </a:r>
            <a:r>
              <a:rPr sz="800" u="none" spc="270" dirty="0">
                <a:latin typeface="Lucida Sans Unicode"/>
                <a:cs typeface="Lucida Sans Unicode"/>
              </a:rPr>
              <a:t> </a:t>
            </a:r>
            <a:endParaRPr lang="en-US" sz="800" u="none" spc="270" dirty="0">
              <a:latin typeface="Lucida Sans Unicode"/>
              <a:cs typeface="Lucida Sans Unicode"/>
            </a:endParaRPr>
          </a:p>
          <a:p>
            <a:pPr marL="301625" indent="-288925">
              <a:lnSpc>
                <a:spcPct val="100000"/>
              </a:lnSpc>
              <a:spcBef>
                <a:spcPts val="5"/>
              </a:spcBef>
              <a:buFont typeface="Times New Roman"/>
              <a:buChar char="●"/>
              <a:tabLst>
                <a:tab pos="301625" algn="l"/>
              </a:tabLst>
            </a:pPr>
            <a:endParaRPr lang="en-US" sz="800" spc="270" dirty="0">
              <a:solidFill>
                <a:srgbClr val="4F81BB"/>
              </a:solidFill>
              <a:uFill>
                <a:solidFill>
                  <a:srgbClr val="000000"/>
                </a:solidFill>
              </a:uFill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301625" algn="l"/>
              </a:tabLst>
            </a:pPr>
            <a:r>
              <a:rPr sz="800" u="sng" spc="-55" dirty="0">
                <a:solidFill>
                  <a:srgbClr val="4F81BB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Plan</a:t>
            </a:r>
            <a:r>
              <a:rPr sz="800" u="sng" spc="-170" dirty="0">
                <a:solidFill>
                  <a:srgbClr val="4F81BB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800" u="sng" dirty="0">
                <a:solidFill>
                  <a:srgbClr val="4F81BB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B</a:t>
            </a:r>
            <a:r>
              <a:rPr sz="800" u="none" dirty="0">
                <a:solidFill>
                  <a:srgbClr val="4F81BB"/>
                </a:solidFill>
                <a:latin typeface="Arial Black"/>
                <a:cs typeface="Arial Black"/>
              </a:rPr>
              <a:t>:</a:t>
            </a:r>
            <a:r>
              <a:rPr sz="800" u="none" spc="75" dirty="0">
                <a:solidFill>
                  <a:srgbClr val="4F81BB"/>
                </a:solidFill>
                <a:latin typeface="Arial Black"/>
                <a:cs typeface="Arial Black"/>
              </a:rPr>
              <a:t> </a:t>
            </a:r>
            <a:r>
              <a:rPr sz="800" u="none" dirty="0">
                <a:latin typeface="Lucida Sans Unicode"/>
                <a:cs typeface="Lucida Sans Unicode"/>
              </a:rPr>
              <a:t>Ver</a:t>
            </a:r>
            <a:r>
              <a:rPr sz="800" u="none" spc="-15" dirty="0">
                <a:latin typeface="Lucida Sans Unicode"/>
                <a:cs typeface="Lucida Sans Unicode"/>
              </a:rPr>
              <a:t> </a:t>
            </a:r>
            <a:r>
              <a:rPr sz="800" u="none" spc="-20" dirty="0">
                <a:latin typeface="Lucida Sans Unicode"/>
                <a:cs typeface="Lucida Sans Unicode"/>
              </a:rPr>
              <a:t>tabla</a:t>
            </a:r>
            <a:endParaRPr sz="800" dirty="0">
              <a:latin typeface="Lucida Sans Unicode"/>
              <a:cs typeface="Lucida Sans Unicode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96150" y="228600"/>
            <a:ext cx="1724025" cy="5715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06704" y="1279207"/>
            <a:ext cx="3086735" cy="2283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200" spc="-80" dirty="0">
                <a:solidFill>
                  <a:srgbClr val="12446E"/>
                </a:solidFill>
                <a:latin typeface="Arial Black"/>
                <a:cs typeface="Arial Black"/>
              </a:rPr>
              <a:t>Seguro</a:t>
            </a:r>
            <a:r>
              <a:rPr sz="1200" spc="-210" dirty="0">
                <a:solidFill>
                  <a:srgbClr val="12446E"/>
                </a:solidFill>
                <a:latin typeface="Arial Black"/>
                <a:cs typeface="Arial Black"/>
              </a:rPr>
              <a:t> </a:t>
            </a:r>
            <a:r>
              <a:rPr sz="1200" spc="-25" dirty="0">
                <a:solidFill>
                  <a:srgbClr val="12446E"/>
                </a:solidFill>
                <a:latin typeface="Arial Black"/>
                <a:cs typeface="Arial Black"/>
              </a:rPr>
              <a:t>de</a:t>
            </a:r>
            <a:r>
              <a:rPr sz="1200" spc="-180" dirty="0">
                <a:solidFill>
                  <a:srgbClr val="12446E"/>
                </a:solidFill>
                <a:latin typeface="Arial Black"/>
                <a:cs typeface="Arial Black"/>
              </a:rPr>
              <a:t> </a:t>
            </a:r>
            <a:r>
              <a:rPr sz="1200" spc="-90" dirty="0">
                <a:solidFill>
                  <a:srgbClr val="12446E"/>
                </a:solidFill>
                <a:latin typeface="Arial Black"/>
                <a:cs typeface="Arial Black"/>
              </a:rPr>
              <a:t>discapacidad</a:t>
            </a:r>
            <a:r>
              <a:rPr sz="1200" spc="-180" dirty="0">
                <a:solidFill>
                  <a:srgbClr val="12446E"/>
                </a:solidFill>
                <a:latin typeface="Arial Black"/>
                <a:cs typeface="Arial Black"/>
              </a:rPr>
              <a:t> </a:t>
            </a:r>
            <a:r>
              <a:rPr sz="1200" dirty="0">
                <a:solidFill>
                  <a:srgbClr val="12446E"/>
                </a:solidFill>
                <a:latin typeface="Arial Black"/>
                <a:cs typeface="Arial Black"/>
              </a:rPr>
              <a:t>a</a:t>
            </a:r>
            <a:r>
              <a:rPr sz="1200" spc="-155" dirty="0">
                <a:solidFill>
                  <a:srgbClr val="12446E"/>
                </a:solidFill>
                <a:latin typeface="Arial Black"/>
                <a:cs typeface="Arial Black"/>
              </a:rPr>
              <a:t> </a:t>
            </a:r>
            <a:r>
              <a:rPr sz="1200" spc="-80" dirty="0">
                <a:solidFill>
                  <a:srgbClr val="12446E"/>
                </a:solidFill>
                <a:latin typeface="Arial Black"/>
                <a:cs typeface="Arial Black"/>
              </a:rPr>
              <a:t>corto</a:t>
            </a:r>
            <a:r>
              <a:rPr sz="1200" spc="-160" dirty="0">
                <a:solidFill>
                  <a:srgbClr val="12446E"/>
                </a:solidFill>
                <a:latin typeface="Arial Black"/>
                <a:cs typeface="Arial Black"/>
              </a:rPr>
              <a:t> </a:t>
            </a:r>
            <a:r>
              <a:rPr sz="1200" spc="-20" dirty="0">
                <a:solidFill>
                  <a:srgbClr val="12446E"/>
                </a:solidFill>
                <a:latin typeface="Arial Black"/>
                <a:cs typeface="Arial Black"/>
              </a:rPr>
              <a:t>plazo</a:t>
            </a:r>
            <a:endParaRPr sz="1200">
              <a:latin typeface="Arial Black"/>
              <a:cs typeface="Arial Black"/>
            </a:endParaRPr>
          </a:p>
          <a:p>
            <a:pPr marL="12700" marR="5080" algn="just">
              <a:lnSpc>
                <a:spcPct val="100899"/>
              </a:lnSpc>
              <a:spcBef>
                <a:spcPts val="1630"/>
              </a:spcBef>
            </a:pPr>
            <a:r>
              <a:rPr sz="900" spc="-50" dirty="0">
                <a:latin typeface="Arial Black"/>
                <a:cs typeface="Arial Black"/>
              </a:rPr>
              <a:t>P</a:t>
            </a:r>
            <a:r>
              <a:rPr sz="900" spc="-30" dirty="0">
                <a:latin typeface="Arial Black"/>
                <a:cs typeface="Arial Black"/>
              </a:rPr>
              <a:t>r</a:t>
            </a:r>
            <a:r>
              <a:rPr sz="900" spc="-80" dirty="0">
                <a:latin typeface="Arial Black"/>
                <a:cs typeface="Arial Black"/>
              </a:rPr>
              <a:t>opo</a:t>
            </a:r>
            <a:r>
              <a:rPr sz="900" spc="-30" dirty="0">
                <a:latin typeface="Arial Black"/>
                <a:cs typeface="Arial Black"/>
              </a:rPr>
              <a:t>r</a:t>
            </a:r>
            <a:r>
              <a:rPr sz="900" spc="-80" dirty="0">
                <a:latin typeface="Arial Black"/>
                <a:cs typeface="Arial Black"/>
              </a:rPr>
              <a:t>ci</a:t>
            </a:r>
            <a:r>
              <a:rPr sz="900" dirty="0">
                <a:latin typeface="Arial Black"/>
                <a:cs typeface="Arial Black"/>
              </a:rPr>
              <a:t>o</a:t>
            </a:r>
            <a:r>
              <a:rPr sz="900" spc="-80" dirty="0">
                <a:latin typeface="Arial Black"/>
                <a:cs typeface="Arial Black"/>
              </a:rPr>
              <a:t>n</a:t>
            </a:r>
            <a:r>
              <a:rPr sz="900" dirty="0">
                <a:latin typeface="Arial Black"/>
                <a:cs typeface="Arial Black"/>
              </a:rPr>
              <a:t>a</a:t>
            </a:r>
            <a:r>
              <a:rPr sz="900" spc="-80" dirty="0">
                <a:latin typeface="Arial Black"/>
                <a:cs typeface="Arial Black"/>
              </a:rPr>
              <a:t> p</a:t>
            </a:r>
            <a:r>
              <a:rPr sz="900" spc="-105" dirty="0">
                <a:latin typeface="Arial Black"/>
                <a:cs typeface="Arial Black"/>
              </a:rPr>
              <a:t>r</a:t>
            </a:r>
            <a:r>
              <a:rPr sz="900" dirty="0">
                <a:latin typeface="Arial Black"/>
                <a:cs typeface="Arial Black"/>
              </a:rPr>
              <a:t>o</a:t>
            </a:r>
            <a:r>
              <a:rPr sz="900" spc="-100" dirty="0">
                <a:latin typeface="Arial Black"/>
                <a:cs typeface="Arial Black"/>
              </a:rPr>
              <a:t>t</a:t>
            </a:r>
            <a:r>
              <a:rPr sz="900" dirty="0">
                <a:latin typeface="Arial Black"/>
                <a:cs typeface="Arial Black"/>
              </a:rPr>
              <a:t>e</a:t>
            </a:r>
            <a:r>
              <a:rPr sz="900" spc="-80" dirty="0">
                <a:latin typeface="Arial Black"/>
                <a:cs typeface="Arial Black"/>
              </a:rPr>
              <a:t>cci</a:t>
            </a:r>
            <a:r>
              <a:rPr sz="900" dirty="0">
                <a:latin typeface="Arial Black"/>
                <a:cs typeface="Arial Black"/>
              </a:rPr>
              <a:t>ón</a:t>
            </a:r>
            <a:r>
              <a:rPr sz="900" spc="-155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d</a:t>
            </a:r>
            <a:r>
              <a:rPr sz="900" dirty="0">
                <a:latin typeface="Arial Black"/>
                <a:cs typeface="Arial Black"/>
              </a:rPr>
              <a:t>e</a:t>
            </a:r>
            <a:r>
              <a:rPr sz="900" spc="-75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in</a:t>
            </a:r>
            <a:r>
              <a:rPr sz="900" dirty="0">
                <a:latin typeface="Arial Black"/>
                <a:cs typeface="Arial Black"/>
              </a:rPr>
              <a:t>g</a:t>
            </a:r>
            <a:r>
              <a:rPr sz="900" spc="-100" dirty="0">
                <a:latin typeface="Arial Black"/>
                <a:cs typeface="Arial Black"/>
              </a:rPr>
              <a:t>r</a:t>
            </a:r>
            <a:r>
              <a:rPr sz="900" dirty="0">
                <a:latin typeface="Arial Black"/>
                <a:cs typeface="Arial Black"/>
              </a:rPr>
              <a:t>e</a:t>
            </a:r>
            <a:r>
              <a:rPr sz="900" spc="-105" dirty="0">
                <a:latin typeface="Arial Black"/>
                <a:cs typeface="Arial Black"/>
              </a:rPr>
              <a:t>s</a:t>
            </a:r>
            <a:r>
              <a:rPr sz="900" spc="-80" dirty="0">
                <a:latin typeface="Arial Black"/>
                <a:cs typeface="Arial Black"/>
              </a:rPr>
              <a:t>o</a:t>
            </a:r>
            <a:r>
              <a:rPr sz="900" dirty="0">
                <a:latin typeface="Arial Black"/>
                <a:cs typeface="Arial Black"/>
              </a:rPr>
              <a:t>s</a:t>
            </a:r>
            <a:r>
              <a:rPr sz="900" spc="-105" dirty="0">
                <a:latin typeface="Arial Black"/>
                <a:cs typeface="Arial Black"/>
              </a:rPr>
              <a:t> </a:t>
            </a:r>
            <a:r>
              <a:rPr sz="900" dirty="0">
                <a:latin typeface="Arial Black"/>
                <a:cs typeface="Arial Black"/>
              </a:rPr>
              <a:t>en</a:t>
            </a:r>
            <a:r>
              <a:rPr sz="900" spc="-155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c</a:t>
            </a:r>
            <a:r>
              <a:rPr sz="900" dirty="0">
                <a:latin typeface="Arial Black"/>
                <a:cs typeface="Arial Black"/>
              </a:rPr>
              <a:t>a</a:t>
            </a:r>
            <a:r>
              <a:rPr sz="900" spc="-105" dirty="0">
                <a:latin typeface="Arial Black"/>
                <a:cs typeface="Arial Black"/>
              </a:rPr>
              <a:t>s</a:t>
            </a:r>
            <a:r>
              <a:rPr sz="900" dirty="0">
                <a:latin typeface="Arial Black"/>
                <a:cs typeface="Arial Black"/>
              </a:rPr>
              <a:t>o</a:t>
            </a:r>
            <a:r>
              <a:rPr sz="900" spc="-75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d</a:t>
            </a:r>
            <a:r>
              <a:rPr sz="900" dirty="0">
                <a:latin typeface="Arial Black"/>
                <a:cs typeface="Arial Black"/>
              </a:rPr>
              <a:t>e</a:t>
            </a:r>
            <a:r>
              <a:rPr sz="900" spc="-80" dirty="0">
                <a:latin typeface="Arial Black"/>
                <a:cs typeface="Arial Black"/>
              </a:rPr>
              <a:t> qu</a:t>
            </a:r>
            <a:r>
              <a:rPr sz="900" dirty="0">
                <a:latin typeface="Arial Black"/>
                <a:cs typeface="Arial Black"/>
              </a:rPr>
              <a:t>e</a:t>
            </a:r>
            <a:r>
              <a:rPr sz="900" spc="-80" dirty="0">
                <a:latin typeface="Arial Black"/>
                <a:cs typeface="Arial Black"/>
              </a:rPr>
              <a:t> u</a:t>
            </a:r>
            <a:r>
              <a:rPr sz="900" dirty="0">
                <a:latin typeface="Arial Black"/>
                <a:cs typeface="Arial Black"/>
              </a:rPr>
              <a:t>n </a:t>
            </a:r>
            <a:r>
              <a:rPr sz="900" spc="-80" dirty="0">
                <a:latin typeface="Arial Black"/>
                <a:cs typeface="Arial Black"/>
              </a:rPr>
              <a:t>e</a:t>
            </a:r>
            <a:r>
              <a:rPr sz="900" dirty="0">
                <a:latin typeface="Arial Black"/>
                <a:cs typeface="Arial Black"/>
              </a:rPr>
              <a:t>m</a:t>
            </a:r>
            <a:r>
              <a:rPr sz="900" spc="-80" dirty="0">
                <a:latin typeface="Arial Black"/>
                <a:cs typeface="Arial Black"/>
              </a:rPr>
              <a:t>ple</a:t>
            </a:r>
            <a:r>
              <a:rPr sz="900" dirty="0">
                <a:latin typeface="Arial Black"/>
                <a:cs typeface="Arial Black"/>
              </a:rPr>
              <a:t>a</a:t>
            </a:r>
            <a:r>
              <a:rPr sz="900" spc="-80" dirty="0">
                <a:latin typeface="Arial Black"/>
                <a:cs typeface="Arial Black"/>
              </a:rPr>
              <a:t>d</a:t>
            </a:r>
            <a:r>
              <a:rPr sz="900" dirty="0">
                <a:latin typeface="Arial Black"/>
                <a:cs typeface="Arial Black"/>
              </a:rPr>
              <a:t>o</a:t>
            </a:r>
            <a:r>
              <a:rPr sz="900" spc="-155" dirty="0">
                <a:latin typeface="Arial Black"/>
                <a:cs typeface="Arial Black"/>
              </a:rPr>
              <a:t> </a:t>
            </a:r>
            <a:r>
              <a:rPr sz="900" dirty="0">
                <a:latin typeface="Arial Black"/>
                <a:cs typeface="Arial Black"/>
              </a:rPr>
              <a:t>no</a:t>
            </a:r>
            <a:r>
              <a:rPr sz="900" spc="-155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p</a:t>
            </a:r>
            <a:r>
              <a:rPr sz="900" dirty="0">
                <a:latin typeface="Arial Black"/>
                <a:cs typeface="Arial Black"/>
              </a:rPr>
              <a:t>u</a:t>
            </a:r>
            <a:r>
              <a:rPr sz="900" spc="-80" dirty="0">
                <a:latin typeface="Arial Black"/>
                <a:cs typeface="Arial Black"/>
              </a:rPr>
              <a:t>ed</a:t>
            </a:r>
            <a:r>
              <a:rPr sz="900" dirty="0">
                <a:latin typeface="Arial Black"/>
                <a:cs typeface="Arial Black"/>
              </a:rPr>
              <a:t>a</a:t>
            </a:r>
            <a:r>
              <a:rPr sz="900" spc="-75" dirty="0">
                <a:latin typeface="Arial Black"/>
                <a:cs typeface="Arial Black"/>
              </a:rPr>
              <a:t> </a:t>
            </a:r>
            <a:r>
              <a:rPr sz="900" spc="-105" dirty="0">
                <a:latin typeface="Arial Black"/>
                <a:cs typeface="Arial Black"/>
              </a:rPr>
              <a:t>t</a:t>
            </a:r>
            <a:r>
              <a:rPr sz="900" spc="-30" dirty="0">
                <a:latin typeface="Arial Black"/>
                <a:cs typeface="Arial Black"/>
              </a:rPr>
              <a:t>r</a:t>
            </a:r>
            <a:r>
              <a:rPr sz="900" spc="-80" dirty="0">
                <a:latin typeface="Arial Black"/>
                <a:cs typeface="Arial Black"/>
              </a:rPr>
              <a:t>a</a:t>
            </a:r>
            <a:r>
              <a:rPr sz="900" dirty="0">
                <a:latin typeface="Arial Black"/>
                <a:cs typeface="Arial Black"/>
              </a:rPr>
              <a:t>b</a:t>
            </a:r>
            <a:r>
              <a:rPr sz="900" spc="-80" dirty="0">
                <a:latin typeface="Arial Black"/>
                <a:cs typeface="Arial Black"/>
              </a:rPr>
              <a:t>aja</a:t>
            </a:r>
            <a:r>
              <a:rPr sz="900" dirty="0">
                <a:latin typeface="Arial Black"/>
                <a:cs typeface="Arial Black"/>
              </a:rPr>
              <a:t>r</a:t>
            </a:r>
            <a:r>
              <a:rPr sz="900" spc="-105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d</a:t>
            </a:r>
            <a:r>
              <a:rPr sz="900" dirty="0">
                <a:latin typeface="Arial Black"/>
                <a:cs typeface="Arial Black"/>
              </a:rPr>
              <a:t>e</a:t>
            </a:r>
            <a:r>
              <a:rPr sz="900" spc="-80" dirty="0">
                <a:latin typeface="Arial Black"/>
                <a:cs typeface="Arial Black"/>
              </a:rPr>
              <a:t>bi</a:t>
            </a:r>
            <a:r>
              <a:rPr sz="900" dirty="0">
                <a:latin typeface="Arial Black"/>
                <a:cs typeface="Arial Black"/>
              </a:rPr>
              <a:t>do</a:t>
            </a:r>
            <a:r>
              <a:rPr sz="900" spc="-155" dirty="0">
                <a:latin typeface="Arial Black"/>
                <a:cs typeface="Arial Black"/>
              </a:rPr>
              <a:t> </a:t>
            </a:r>
            <a:r>
              <a:rPr sz="900" dirty="0">
                <a:latin typeface="Arial Black"/>
                <a:cs typeface="Arial Black"/>
              </a:rPr>
              <a:t>a</a:t>
            </a:r>
            <a:r>
              <a:rPr sz="900" spc="-80" dirty="0">
                <a:latin typeface="Arial Black"/>
                <a:cs typeface="Arial Black"/>
              </a:rPr>
              <a:t> un</a:t>
            </a:r>
            <a:r>
              <a:rPr sz="900" dirty="0">
                <a:latin typeface="Arial Black"/>
                <a:cs typeface="Arial Black"/>
              </a:rPr>
              <a:t>a</a:t>
            </a:r>
            <a:r>
              <a:rPr sz="900" spc="-80" dirty="0">
                <a:latin typeface="Arial Black"/>
                <a:cs typeface="Arial Black"/>
              </a:rPr>
              <a:t> en</a:t>
            </a:r>
            <a:r>
              <a:rPr sz="900" spc="-55" dirty="0">
                <a:latin typeface="Arial Black"/>
                <a:cs typeface="Arial Black"/>
              </a:rPr>
              <a:t>f</a:t>
            </a:r>
            <a:r>
              <a:rPr sz="900" spc="-80" dirty="0">
                <a:latin typeface="Arial Black"/>
                <a:cs typeface="Arial Black"/>
              </a:rPr>
              <a:t>e</a:t>
            </a:r>
            <a:r>
              <a:rPr sz="900" spc="-30" dirty="0">
                <a:latin typeface="Arial Black"/>
                <a:cs typeface="Arial Black"/>
              </a:rPr>
              <a:t>r</a:t>
            </a:r>
            <a:r>
              <a:rPr sz="900" spc="-75" dirty="0">
                <a:latin typeface="Arial Black"/>
                <a:cs typeface="Arial Black"/>
              </a:rPr>
              <a:t>m</a:t>
            </a:r>
            <a:r>
              <a:rPr sz="900" dirty="0">
                <a:latin typeface="Arial Black"/>
                <a:cs typeface="Arial Black"/>
              </a:rPr>
              <a:t>e</a:t>
            </a:r>
            <a:r>
              <a:rPr sz="900" spc="-80" dirty="0">
                <a:latin typeface="Arial Black"/>
                <a:cs typeface="Arial Black"/>
              </a:rPr>
              <a:t>dad</a:t>
            </a:r>
            <a:r>
              <a:rPr sz="900" dirty="0">
                <a:latin typeface="Arial Black"/>
                <a:cs typeface="Arial Black"/>
              </a:rPr>
              <a:t>, </a:t>
            </a:r>
            <a:r>
              <a:rPr sz="900" spc="-45" dirty="0">
                <a:latin typeface="Arial Black"/>
                <a:cs typeface="Arial Black"/>
              </a:rPr>
              <a:t>lesión</a:t>
            </a:r>
            <a:r>
              <a:rPr sz="900" spc="-150" dirty="0">
                <a:latin typeface="Arial Black"/>
                <a:cs typeface="Arial Black"/>
              </a:rPr>
              <a:t> </a:t>
            </a:r>
            <a:r>
              <a:rPr sz="900" dirty="0">
                <a:latin typeface="Arial Black"/>
                <a:cs typeface="Arial Black"/>
              </a:rPr>
              <a:t>o</a:t>
            </a:r>
            <a:r>
              <a:rPr sz="900" spc="-80" dirty="0">
                <a:latin typeface="Arial Black"/>
                <a:cs typeface="Arial Black"/>
              </a:rPr>
              <a:t> </a:t>
            </a:r>
            <a:r>
              <a:rPr sz="900" spc="-55" dirty="0">
                <a:latin typeface="Arial Black"/>
                <a:cs typeface="Arial Black"/>
              </a:rPr>
              <a:t>embarazo.</a:t>
            </a:r>
            <a:endParaRPr sz="900">
              <a:latin typeface="Arial Black"/>
              <a:cs typeface="Arial Black"/>
            </a:endParaRPr>
          </a:p>
          <a:p>
            <a:pPr marL="469900" marR="90805" indent="-302260">
              <a:lnSpc>
                <a:spcPts val="1130"/>
              </a:lnSpc>
              <a:spcBef>
                <a:spcPts val="1170"/>
              </a:spcBef>
              <a:buFont typeface="Arial"/>
              <a:buChar char="●"/>
              <a:tabLst>
                <a:tab pos="469900" algn="l"/>
              </a:tabLst>
            </a:pPr>
            <a:r>
              <a:rPr sz="950" spc="-65" dirty="0">
                <a:latin typeface="Arial Black"/>
                <a:cs typeface="Arial Black"/>
              </a:rPr>
              <a:t>Beneficio:</a:t>
            </a:r>
            <a:r>
              <a:rPr sz="950" spc="-105" dirty="0">
                <a:latin typeface="Arial Black"/>
                <a:cs typeface="Arial Black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60%</a:t>
            </a:r>
            <a:r>
              <a:rPr sz="950" spc="1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de</a:t>
            </a:r>
            <a:r>
              <a:rPr sz="950" spc="-3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las</a:t>
            </a:r>
            <a:r>
              <a:rPr sz="950" spc="2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ganancias</a:t>
            </a:r>
            <a:r>
              <a:rPr sz="950" spc="20" dirty="0">
                <a:latin typeface="Lucida Sans Unicode"/>
                <a:cs typeface="Lucida Sans Unicode"/>
              </a:rPr>
              <a:t> </a:t>
            </a:r>
            <a:r>
              <a:rPr sz="950" spc="-10" dirty="0">
                <a:latin typeface="Lucida Sans Unicode"/>
                <a:cs typeface="Lucida Sans Unicode"/>
              </a:rPr>
              <a:t>semanales </a:t>
            </a:r>
            <a:r>
              <a:rPr sz="950" dirty="0">
                <a:latin typeface="Lucida Sans Unicode"/>
                <a:cs typeface="Lucida Sans Unicode"/>
              </a:rPr>
              <a:t>hasta</a:t>
            </a:r>
            <a:r>
              <a:rPr sz="950" spc="-30" dirty="0">
                <a:latin typeface="Lucida Sans Unicode"/>
                <a:cs typeface="Lucida Sans Unicode"/>
              </a:rPr>
              <a:t> </a:t>
            </a:r>
            <a:r>
              <a:rPr sz="950" spc="-10" dirty="0">
                <a:latin typeface="Lucida Sans Unicode"/>
                <a:cs typeface="Lucida Sans Unicode"/>
              </a:rPr>
              <a:t>$1,500.</a:t>
            </a:r>
            <a:endParaRPr sz="950">
              <a:latin typeface="Lucida Sans Unicode"/>
              <a:cs typeface="Lucida Sans Unicode"/>
            </a:endParaRPr>
          </a:p>
          <a:p>
            <a:pPr marL="469265" indent="-301625">
              <a:lnSpc>
                <a:spcPts val="1135"/>
              </a:lnSpc>
              <a:spcBef>
                <a:spcPts val="25"/>
              </a:spcBef>
              <a:buFont typeface="Arial"/>
              <a:buChar char="●"/>
              <a:tabLst>
                <a:tab pos="469265" algn="l"/>
              </a:tabLst>
            </a:pPr>
            <a:r>
              <a:rPr sz="950" spc="-70" dirty="0">
                <a:latin typeface="Arial Black"/>
                <a:cs typeface="Arial Black"/>
              </a:rPr>
              <a:t>Período</a:t>
            </a:r>
            <a:r>
              <a:rPr sz="950" spc="-85" dirty="0">
                <a:latin typeface="Arial Black"/>
                <a:cs typeface="Arial Black"/>
              </a:rPr>
              <a:t> </a:t>
            </a:r>
            <a:r>
              <a:rPr sz="950" spc="-20" dirty="0">
                <a:latin typeface="Arial Black"/>
                <a:cs typeface="Arial Black"/>
              </a:rPr>
              <a:t>de</a:t>
            </a:r>
            <a:r>
              <a:rPr sz="950" spc="-110" dirty="0">
                <a:latin typeface="Arial Black"/>
                <a:cs typeface="Arial Black"/>
              </a:rPr>
              <a:t> </a:t>
            </a:r>
            <a:r>
              <a:rPr sz="950" spc="-10" dirty="0">
                <a:latin typeface="Arial Black"/>
                <a:cs typeface="Arial Black"/>
              </a:rPr>
              <a:t>eliminación:</a:t>
            </a:r>
            <a:r>
              <a:rPr sz="950" spc="-10" dirty="0">
                <a:latin typeface="Lucida Sans Unicode"/>
                <a:cs typeface="Lucida Sans Unicode"/>
              </a:rPr>
              <a:t>14días</a:t>
            </a:r>
            <a:endParaRPr sz="950">
              <a:latin typeface="Lucida Sans Unicode"/>
              <a:cs typeface="Lucida Sans Unicode"/>
            </a:endParaRPr>
          </a:p>
          <a:p>
            <a:pPr marL="469265" indent="-301625">
              <a:lnSpc>
                <a:spcPts val="1135"/>
              </a:lnSpc>
              <a:buFont typeface="Arial"/>
              <a:buChar char="●"/>
              <a:tabLst>
                <a:tab pos="469265" algn="l"/>
              </a:tabLst>
            </a:pPr>
            <a:r>
              <a:rPr sz="950" spc="-60" dirty="0">
                <a:latin typeface="Arial Black"/>
                <a:cs typeface="Arial Black"/>
              </a:rPr>
              <a:t>Duración</a:t>
            </a:r>
            <a:r>
              <a:rPr sz="950" spc="-155" dirty="0">
                <a:latin typeface="Arial Black"/>
                <a:cs typeface="Arial Black"/>
              </a:rPr>
              <a:t> </a:t>
            </a:r>
            <a:r>
              <a:rPr sz="950" spc="-55" dirty="0">
                <a:latin typeface="Arial Black"/>
                <a:cs typeface="Arial Black"/>
              </a:rPr>
              <a:t>del</a:t>
            </a:r>
            <a:r>
              <a:rPr sz="950" spc="-85" dirty="0">
                <a:latin typeface="Arial Black"/>
                <a:cs typeface="Arial Black"/>
              </a:rPr>
              <a:t> </a:t>
            </a:r>
            <a:r>
              <a:rPr sz="950" spc="-25" dirty="0">
                <a:latin typeface="Arial Black"/>
                <a:cs typeface="Arial Black"/>
              </a:rPr>
              <a:t>beneficio:</a:t>
            </a:r>
            <a:r>
              <a:rPr sz="950" spc="-25" dirty="0">
                <a:latin typeface="Lucida Sans Unicode"/>
                <a:cs typeface="Lucida Sans Unicode"/>
              </a:rPr>
              <a:t>13Semanas</a:t>
            </a:r>
            <a:endParaRPr sz="950">
              <a:latin typeface="Lucida Sans Unicode"/>
              <a:cs typeface="Lucida Sans Unicode"/>
            </a:endParaRPr>
          </a:p>
          <a:p>
            <a:pPr marL="469900" marR="35560" indent="-302260">
              <a:lnSpc>
                <a:spcPct val="95500"/>
              </a:lnSpc>
              <a:spcBef>
                <a:spcPts val="110"/>
              </a:spcBef>
              <a:buFont typeface="Arial"/>
              <a:buChar char="●"/>
              <a:tabLst>
                <a:tab pos="469900" algn="l"/>
              </a:tabLst>
            </a:pPr>
            <a:r>
              <a:rPr sz="950" spc="-10" dirty="0">
                <a:latin typeface="Arial Black"/>
                <a:cs typeface="Arial Black"/>
              </a:rPr>
              <a:t>Se</a:t>
            </a:r>
            <a:r>
              <a:rPr sz="950" spc="-70" dirty="0">
                <a:latin typeface="Arial Black"/>
                <a:cs typeface="Arial Black"/>
              </a:rPr>
              <a:t> </a:t>
            </a:r>
            <a:r>
              <a:rPr sz="950" dirty="0">
                <a:latin typeface="Arial Black"/>
                <a:cs typeface="Arial Black"/>
              </a:rPr>
              <a:t>aplica</a:t>
            </a:r>
            <a:r>
              <a:rPr sz="950" spc="-80" dirty="0">
                <a:latin typeface="Arial Black"/>
                <a:cs typeface="Arial Black"/>
              </a:rPr>
              <a:t> </a:t>
            </a:r>
            <a:r>
              <a:rPr sz="950" dirty="0">
                <a:latin typeface="Arial Black"/>
                <a:cs typeface="Arial Black"/>
              </a:rPr>
              <a:t>una</a:t>
            </a:r>
            <a:r>
              <a:rPr sz="950" spc="-75" dirty="0">
                <a:latin typeface="Arial Black"/>
                <a:cs typeface="Arial Black"/>
              </a:rPr>
              <a:t> </a:t>
            </a:r>
            <a:r>
              <a:rPr sz="950" spc="-10" dirty="0">
                <a:latin typeface="Arial Black"/>
                <a:cs typeface="Arial Black"/>
              </a:rPr>
              <a:t>limitación</a:t>
            </a:r>
            <a:r>
              <a:rPr sz="950" dirty="0">
                <a:latin typeface="Arial Black"/>
                <a:cs typeface="Arial Black"/>
              </a:rPr>
              <a:t> </a:t>
            </a:r>
            <a:r>
              <a:rPr sz="950" spc="-10" dirty="0">
                <a:latin typeface="Arial Black"/>
                <a:cs typeface="Arial Black"/>
              </a:rPr>
              <a:t>preexistente: </a:t>
            </a:r>
            <a:r>
              <a:rPr sz="950" spc="-55" dirty="0">
                <a:latin typeface="Lucida Sans Unicode"/>
                <a:cs typeface="Lucida Sans Unicode"/>
              </a:rPr>
              <a:t>Retrospectiva</a:t>
            </a:r>
            <a:r>
              <a:rPr sz="950" spc="-14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de</a:t>
            </a:r>
            <a:r>
              <a:rPr sz="950" spc="-140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3</a:t>
            </a:r>
            <a:r>
              <a:rPr sz="950" spc="-50" dirty="0">
                <a:latin typeface="Lucida Sans Unicode"/>
                <a:cs typeface="Lucida Sans Unicode"/>
              </a:rPr>
              <a:t> </a:t>
            </a:r>
            <a:r>
              <a:rPr sz="950" spc="-45" dirty="0">
                <a:latin typeface="Lucida Sans Unicode"/>
                <a:cs typeface="Lucida Sans Unicode"/>
              </a:rPr>
              <a:t>meses</a:t>
            </a:r>
            <a:r>
              <a:rPr sz="950" spc="-85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y</a:t>
            </a:r>
            <a:r>
              <a:rPr sz="950" spc="-100" dirty="0">
                <a:latin typeface="Lucida Sans Unicode"/>
                <a:cs typeface="Lucida Sans Unicode"/>
              </a:rPr>
              <a:t> </a:t>
            </a:r>
            <a:r>
              <a:rPr sz="950" spc="-50" dirty="0">
                <a:latin typeface="Lucida Sans Unicode"/>
                <a:cs typeface="Lucida Sans Unicode"/>
              </a:rPr>
              <a:t>período</a:t>
            </a:r>
            <a:r>
              <a:rPr sz="950" spc="-114" dirty="0">
                <a:latin typeface="Lucida Sans Unicode"/>
                <a:cs typeface="Lucida Sans Unicode"/>
              </a:rPr>
              <a:t> </a:t>
            </a:r>
            <a:r>
              <a:rPr sz="950" dirty="0">
                <a:latin typeface="Lucida Sans Unicode"/>
                <a:cs typeface="Lucida Sans Unicode"/>
              </a:rPr>
              <a:t>de</a:t>
            </a:r>
            <a:r>
              <a:rPr sz="950" spc="-145" dirty="0">
                <a:latin typeface="Lucida Sans Unicode"/>
                <a:cs typeface="Lucida Sans Unicode"/>
              </a:rPr>
              <a:t> </a:t>
            </a:r>
            <a:r>
              <a:rPr sz="950" spc="-35" dirty="0">
                <a:latin typeface="Lucida Sans Unicode"/>
                <a:cs typeface="Lucida Sans Unicode"/>
              </a:rPr>
              <a:t>exclusión </a:t>
            </a:r>
            <a:r>
              <a:rPr sz="950" spc="-40" dirty="0">
                <a:latin typeface="Lucida Sans Unicode"/>
                <a:cs typeface="Lucida Sans Unicode"/>
              </a:rPr>
              <a:t>de</a:t>
            </a:r>
            <a:r>
              <a:rPr sz="950" spc="-90" dirty="0">
                <a:latin typeface="Lucida Sans Unicode"/>
                <a:cs typeface="Lucida Sans Unicode"/>
              </a:rPr>
              <a:t> </a:t>
            </a:r>
            <a:r>
              <a:rPr sz="950" spc="-35" dirty="0">
                <a:latin typeface="Lucida Sans Unicode"/>
                <a:cs typeface="Lucida Sans Unicode"/>
              </a:rPr>
              <a:t>12</a:t>
            </a:r>
            <a:r>
              <a:rPr sz="950" spc="-85" dirty="0">
                <a:latin typeface="Lucida Sans Unicode"/>
                <a:cs typeface="Lucida Sans Unicode"/>
              </a:rPr>
              <a:t> </a:t>
            </a:r>
            <a:r>
              <a:rPr sz="950" spc="-10" dirty="0">
                <a:latin typeface="Lucida Sans Unicode"/>
                <a:cs typeface="Lucida Sans Unicode"/>
              </a:rPr>
              <a:t>meses</a:t>
            </a:r>
            <a:endParaRPr sz="950">
              <a:latin typeface="Lucida Sans Unicode"/>
              <a:cs typeface="Lucida Sans Unicode"/>
            </a:endParaRPr>
          </a:p>
          <a:p>
            <a:pPr marL="469900" marR="433070" indent="-302260">
              <a:lnSpc>
                <a:spcPts val="1130"/>
              </a:lnSpc>
              <a:spcBef>
                <a:spcPts val="110"/>
              </a:spcBef>
              <a:buFont typeface="Arial"/>
              <a:buChar char="●"/>
              <a:tabLst>
                <a:tab pos="469900" algn="l"/>
              </a:tabLst>
            </a:pPr>
            <a:r>
              <a:rPr sz="950" spc="-55" dirty="0">
                <a:latin typeface="Arial Black"/>
                <a:cs typeface="Arial Black"/>
              </a:rPr>
              <a:t>Tarifa</a:t>
            </a:r>
            <a:r>
              <a:rPr sz="950" spc="-105" dirty="0">
                <a:latin typeface="Arial Black"/>
                <a:cs typeface="Arial Black"/>
              </a:rPr>
              <a:t> </a:t>
            </a:r>
            <a:r>
              <a:rPr sz="950" spc="-60" dirty="0">
                <a:latin typeface="Arial Black"/>
                <a:cs typeface="Arial Black"/>
              </a:rPr>
              <a:t>por</a:t>
            </a:r>
            <a:r>
              <a:rPr sz="950" spc="-114" dirty="0">
                <a:latin typeface="Arial Black"/>
                <a:cs typeface="Arial Black"/>
              </a:rPr>
              <a:t> </a:t>
            </a:r>
            <a:r>
              <a:rPr sz="950" spc="-30" dirty="0">
                <a:latin typeface="Arial Black"/>
                <a:cs typeface="Arial Black"/>
              </a:rPr>
              <a:t>$10</a:t>
            </a:r>
            <a:r>
              <a:rPr sz="950" spc="-105" dirty="0">
                <a:latin typeface="Arial Black"/>
                <a:cs typeface="Arial Black"/>
              </a:rPr>
              <a:t> </a:t>
            </a:r>
            <a:r>
              <a:rPr sz="950" spc="-60" dirty="0">
                <a:latin typeface="Arial Black"/>
                <a:cs typeface="Arial Black"/>
              </a:rPr>
              <a:t>de</a:t>
            </a:r>
            <a:r>
              <a:rPr sz="950" spc="-105" dirty="0">
                <a:latin typeface="Arial Black"/>
                <a:cs typeface="Arial Black"/>
              </a:rPr>
              <a:t> </a:t>
            </a:r>
            <a:r>
              <a:rPr sz="950" spc="-60" dirty="0">
                <a:latin typeface="Arial Black"/>
                <a:cs typeface="Arial Black"/>
              </a:rPr>
              <a:t>beneficio</a:t>
            </a:r>
            <a:r>
              <a:rPr sz="950" spc="-105" dirty="0">
                <a:latin typeface="Arial Black"/>
                <a:cs typeface="Arial Black"/>
              </a:rPr>
              <a:t> </a:t>
            </a:r>
            <a:r>
              <a:rPr sz="950" spc="-65" dirty="0">
                <a:latin typeface="Arial Black"/>
                <a:cs typeface="Arial Black"/>
              </a:rPr>
              <a:t>Costo</a:t>
            </a:r>
            <a:r>
              <a:rPr sz="950" spc="-100" dirty="0">
                <a:latin typeface="Arial Black"/>
                <a:cs typeface="Arial Black"/>
              </a:rPr>
              <a:t> </a:t>
            </a:r>
            <a:r>
              <a:rPr sz="950" spc="-25" dirty="0">
                <a:latin typeface="Arial Black"/>
                <a:cs typeface="Arial Black"/>
              </a:rPr>
              <a:t>del </a:t>
            </a:r>
            <a:r>
              <a:rPr sz="950" spc="-10" dirty="0">
                <a:latin typeface="Arial Black"/>
                <a:cs typeface="Arial Black"/>
              </a:rPr>
              <a:t>empleado</a:t>
            </a:r>
            <a:r>
              <a:rPr sz="950" spc="-10" dirty="0">
                <a:latin typeface="Lucida Sans Unicode"/>
                <a:cs typeface="Lucida Sans Unicode"/>
              </a:rPr>
              <a:t>$0.387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Beneficios</a:t>
            </a:r>
            <a:r>
              <a:rPr spc="140" dirty="0"/>
              <a:t> </a:t>
            </a:r>
            <a:r>
              <a:rPr dirty="0"/>
              <a:t>auxiliares</a:t>
            </a:r>
            <a:r>
              <a:rPr spc="220" dirty="0"/>
              <a:t> </a:t>
            </a:r>
            <a:r>
              <a:rPr spc="-10" dirty="0"/>
              <a:t>voluntarios</a:t>
            </a: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7189216" y="1185925"/>
          <a:ext cx="1604644" cy="3133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2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3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83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8330">
                <a:tc>
                  <a:txBody>
                    <a:bodyPr/>
                    <a:lstStyle/>
                    <a:p>
                      <a:pPr marL="45085" marR="26034" algn="ctr">
                        <a:lnSpc>
                          <a:spcPct val="99700"/>
                        </a:lnSpc>
                        <a:spcBef>
                          <a:spcPts val="55"/>
                        </a:spcBef>
                      </a:pPr>
                      <a:r>
                        <a:rPr sz="900" b="1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Por</a:t>
                      </a:r>
                      <a:r>
                        <a:rPr sz="900" b="1" spc="-3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2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$100 </a:t>
                      </a: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Nómina Cubierta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5EC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8575" algn="ctr">
                        <a:lnSpc>
                          <a:spcPct val="100000"/>
                        </a:lnSpc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Plan</a:t>
                      </a:r>
                      <a:r>
                        <a:rPr sz="900" b="1" spc="-6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60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5EC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4130" algn="ctr">
                        <a:lnSpc>
                          <a:spcPct val="100000"/>
                        </a:lnSpc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Plan</a:t>
                      </a:r>
                      <a:r>
                        <a:rPr sz="900" b="1" spc="-6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60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5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 marL="140335" marR="27305" indent="-87630">
                        <a:lnSpc>
                          <a:spcPts val="1050"/>
                        </a:lnSpc>
                        <a:spcBef>
                          <a:spcPts val="175"/>
                        </a:spcBef>
                      </a:pPr>
                      <a:r>
                        <a:rPr sz="900" b="1" spc="-2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Menores </a:t>
                      </a:r>
                      <a:r>
                        <a:rPr sz="900" b="1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900" b="1" spc="-3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20 </a:t>
                      </a:r>
                      <a:r>
                        <a:rPr sz="900" b="1" spc="-2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años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22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$0.085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$0.145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230">
                <a:tc>
                  <a:txBody>
                    <a:bodyPr/>
                    <a:lstStyle/>
                    <a:p>
                      <a:pPr marR="125095" algn="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20-</a:t>
                      </a: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24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793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$0.085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793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$0.145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793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9230">
                <a:tc>
                  <a:txBody>
                    <a:bodyPr/>
                    <a:lstStyle/>
                    <a:p>
                      <a:pPr marR="125095" algn="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25-</a:t>
                      </a: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29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$0.085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$0.145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marR="125095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30-</a:t>
                      </a: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34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$0.128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$0.213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9230">
                <a:tc>
                  <a:txBody>
                    <a:bodyPr/>
                    <a:lstStyle/>
                    <a:p>
                      <a:pPr marR="125095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35-</a:t>
                      </a: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39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$0.213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$0.357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marR="125095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40-</a:t>
                      </a: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44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$0.332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$0.476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9230">
                <a:tc>
                  <a:txBody>
                    <a:bodyPr/>
                    <a:lstStyle/>
                    <a:p>
                      <a:pPr marR="125095" algn="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45-</a:t>
                      </a: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49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$0.408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$0.850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marR="125730" algn="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50-</a:t>
                      </a: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54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$0.476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$0.918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marR="125730" algn="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55-</a:t>
                      </a: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59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$0.927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$1.267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9230">
                <a:tc>
                  <a:txBody>
                    <a:bodyPr/>
                    <a:lstStyle/>
                    <a:p>
                      <a:pPr marR="125095" algn="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60-</a:t>
                      </a: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64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$1.097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$1.020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9230">
                <a:tc>
                  <a:txBody>
                    <a:bodyPr/>
                    <a:lstStyle/>
                    <a:p>
                      <a:pPr marR="125095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65-</a:t>
                      </a: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69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111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$1.097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111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$1.020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111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 marR="160655" algn="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70+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$1.097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$1.020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4648" y="4707220"/>
            <a:ext cx="1292751" cy="29391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59"/>
            <a:ext cx="9144000" cy="104775"/>
          </a:xfrm>
          <a:custGeom>
            <a:avLst/>
            <a:gdLst/>
            <a:ahLst/>
            <a:cxnLst/>
            <a:rect l="l" t="t" r="r" b="b"/>
            <a:pathLst>
              <a:path w="9144000" h="104775">
                <a:moveTo>
                  <a:pt x="9144000" y="0"/>
                </a:moveTo>
                <a:lnTo>
                  <a:pt x="0" y="0"/>
                </a:lnTo>
                <a:lnTo>
                  <a:pt x="0" y="104453"/>
                </a:lnTo>
                <a:lnTo>
                  <a:pt x="9144000" y="104453"/>
                </a:lnTo>
                <a:lnTo>
                  <a:pt x="9144000" y="0"/>
                </a:lnTo>
                <a:close/>
              </a:path>
            </a:pathLst>
          </a:custGeom>
          <a:solidFill>
            <a:srgbClr val="1244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5134" y="1085786"/>
            <a:ext cx="6114415" cy="974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5" dirty="0">
                <a:solidFill>
                  <a:srgbClr val="12446F"/>
                </a:solidFill>
                <a:latin typeface="Arial Black"/>
                <a:cs typeface="Arial Black"/>
              </a:rPr>
              <a:t>Seguro</a:t>
            </a:r>
            <a:r>
              <a:rPr sz="1200" spc="-25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sz="1200" spc="-65" dirty="0">
                <a:solidFill>
                  <a:srgbClr val="12446F"/>
                </a:solidFill>
                <a:latin typeface="Arial Black"/>
                <a:cs typeface="Arial Black"/>
              </a:rPr>
              <a:t>de</a:t>
            </a:r>
            <a:r>
              <a:rPr sz="1200" spc="-55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sz="1200" spc="-75" dirty="0">
                <a:solidFill>
                  <a:srgbClr val="12446F"/>
                </a:solidFill>
                <a:latin typeface="Arial Black"/>
                <a:cs typeface="Arial Black"/>
              </a:rPr>
              <a:t>indemnización </a:t>
            </a:r>
            <a:r>
              <a:rPr sz="1200" spc="-10" dirty="0">
                <a:solidFill>
                  <a:srgbClr val="12446F"/>
                </a:solidFill>
                <a:latin typeface="Arial Black"/>
                <a:cs typeface="Arial Black"/>
              </a:rPr>
              <a:t>hospitalaria</a:t>
            </a:r>
            <a:endParaRPr sz="1200">
              <a:latin typeface="Arial Black"/>
              <a:cs typeface="Arial Black"/>
            </a:endParaRPr>
          </a:p>
          <a:p>
            <a:pPr marL="12700" marR="5080">
              <a:lnSpc>
                <a:spcPct val="102099"/>
              </a:lnSpc>
              <a:spcBef>
                <a:spcPts val="1620"/>
              </a:spcBef>
            </a:pPr>
            <a:r>
              <a:rPr sz="900" dirty="0">
                <a:latin typeface="Arial Black"/>
                <a:cs typeface="Arial Black"/>
              </a:rPr>
              <a:t>El</a:t>
            </a:r>
            <a:r>
              <a:rPr sz="900" spc="-75" dirty="0">
                <a:latin typeface="Arial Black"/>
                <a:cs typeface="Arial Black"/>
              </a:rPr>
              <a:t> </a:t>
            </a:r>
            <a:r>
              <a:rPr sz="900" dirty="0">
                <a:latin typeface="Arial Black"/>
                <a:cs typeface="Arial Black"/>
              </a:rPr>
              <a:t>seguro</a:t>
            </a:r>
            <a:r>
              <a:rPr sz="900" spc="25" dirty="0">
                <a:latin typeface="Arial Black"/>
                <a:cs typeface="Arial Black"/>
              </a:rPr>
              <a:t> </a:t>
            </a:r>
            <a:r>
              <a:rPr sz="900" dirty="0">
                <a:latin typeface="Arial Black"/>
                <a:cs typeface="Arial Black"/>
              </a:rPr>
              <a:t>de</a:t>
            </a:r>
            <a:r>
              <a:rPr sz="900" spc="25" dirty="0">
                <a:latin typeface="Arial Black"/>
                <a:cs typeface="Arial Black"/>
              </a:rPr>
              <a:t> </a:t>
            </a:r>
            <a:r>
              <a:rPr sz="900" spc="-20" dirty="0">
                <a:latin typeface="Arial Black"/>
                <a:cs typeface="Arial Black"/>
              </a:rPr>
              <a:t>indemnización</a:t>
            </a:r>
            <a:r>
              <a:rPr sz="900" spc="-60" dirty="0">
                <a:latin typeface="Arial Black"/>
                <a:cs typeface="Arial Black"/>
              </a:rPr>
              <a:t> </a:t>
            </a:r>
            <a:r>
              <a:rPr sz="900" spc="-10" dirty="0">
                <a:latin typeface="Arial Black"/>
                <a:cs typeface="Arial Black"/>
              </a:rPr>
              <a:t>hospitalaria</a:t>
            </a:r>
            <a:r>
              <a:rPr sz="900" spc="20" dirty="0">
                <a:latin typeface="Arial Black"/>
                <a:cs typeface="Arial Black"/>
              </a:rPr>
              <a:t> </a:t>
            </a:r>
            <a:r>
              <a:rPr sz="900" spc="-20" dirty="0">
                <a:latin typeface="Arial Black"/>
                <a:cs typeface="Arial Black"/>
              </a:rPr>
              <a:t>complementa</a:t>
            </a:r>
            <a:r>
              <a:rPr sz="900" spc="-60" dirty="0">
                <a:latin typeface="Arial Black"/>
                <a:cs typeface="Arial Black"/>
              </a:rPr>
              <a:t> </a:t>
            </a:r>
            <a:r>
              <a:rPr sz="900" dirty="0">
                <a:latin typeface="Arial Black"/>
                <a:cs typeface="Arial Black"/>
              </a:rPr>
              <a:t>el</a:t>
            </a:r>
            <a:r>
              <a:rPr sz="900" spc="20" dirty="0">
                <a:latin typeface="Arial Black"/>
                <a:cs typeface="Arial Black"/>
              </a:rPr>
              <a:t> </a:t>
            </a:r>
            <a:r>
              <a:rPr sz="900" spc="-10" dirty="0">
                <a:latin typeface="Arial Black"/>
                <a:cs typeface="Arial Black"/>
              </a:rPr>
              <a:t>plan</a:t>
            </a:r>
            <a:r>
              <a:rPr sz="900" spc="-60" dirty="0">
                <a:latin typeface="Arial Black"/>
                <a:cs typeface="Arial Black"/>
              </a:rPr>
              <a:t> </a:t>
            </a:r>
            <a:r>
              <a:rPr sz="900" spc="-10" dirty="0">
                <a:latin typeface="Arial Black"/>
                <a:cs typeface="Arial Black"/>
              </a:rPr>
              <a:t>médico</a:t>
            </a:r>
            <a:r>
              <a:rPr sz="900" spc="-65" dirty="0">
                <a:latin typeface="Arial Black"/>
                <a:cs typeface="Arial Black"/>
              </a:rPr>
              <a:t> </a:t>
            </a:r>
            <a:r>
              <a:rPr sz="900" dirty="0">
                <a:latin typeface="Arial Black"/>
                <a:cs typeface="Arial Black"/>
              </a:rPr>
              <a:t>al</a:t>
            </a:r>
            <a:r>
              <a:rPr sz="900" spc="20" dirty="0">
                <a:latin typeface="Arial Black"/>
                <a:cs typeface="Arial Black"/>
              </a:rPr>
              <a:t> </a:t>
            </a:r>
            <a:r>
              <a:rPr sz="900" spc="-10" dirty="0">
                <a:latin typeface="Arial Black"/>
                <a:cs typeface="Arial Black"/>
              </a:rPr>
              <a:t>proporcionar</a:t>
            </a:r>
            <a:r>
              <a:rPr sz="900" dirty="0">
                <a:latin typeface="Arial Black"/>
                <a:cs typeface="Arial Black"/>
              </a:rPr>
              <a:t> </a:t>
            </a:r>
            <a:r>
              <a:rPr sz="900" spc="-10" dirty="0">
                <a:latin typeface="Arial Black"/>
                <a:cs typeface="Arial Black"/>
              </a:rPr>
              <a:t>beneficios</a:t>
            </a:r>
            <a:r>
              <a:rPr sz="900" spc="-5" dirty="0">
                <a:latin typeface="Arial Black"/>
                <a:cs typeface="Arial Black"/>
              </a:rPr>
              <a:t> </a:t>
            </a:r>
            <a:r>
              <a:rPr sz="900" spc="-25" dirty="0">
                <a:latin typeface="Arial Black"/>
                <a:cs typeface="Arial Black"/>
              </a:rPr>
              <a:t>en </a:t>
            </a:r>
            <a:r>
              <a:rPr sz="900" spc="-10" dirty="0">
                <a:latin typeface="Arial Black"/>
                <a:cs typeface="Arial Black"/>
              </a:rPr>
              <a:t>efectivo</a:t>
            </a:r>
            <a:r>
              <a:rPr sz="900" spc="-65" dirty="0">
                <a:latin typeface="Arial Black"/>
                <a:cs typeface="Arial Black"/>
              </a:rPr>
              <a:t> </a:t>
            </a:r>
            <a:r>
              <a:rPr sz="900" spc="-10" dirty="0">
                <a:latin typeface="Arial Black"/>
                <a:cs typeface="Arial Black"/>
              </a:rPr>
              <a:t>cuando</a:t>
            </a:r>
            <a:r>
              <a:rPr sz="900" spc="-30" dirty="0">
                <a:latin typeface="Arial Black"/>
                <a:cs typeface="Arial Black"/>
              </a:rPr>
              <a:t> </a:t>
            </a:r>
            <a:r>
              <a:rPr sz="900" dirty="0">
                <a:latin typeface="Arial Black"/>
                <a:cs typeface="Arial Black"/>
              </a:rPr>
              <a:t>un</a:t>
            </a:r>
            <a:r>
              <a:rPr sz="900" spc="-25" dirty="0">
                <a:latin typeface="Arial Black"/>
                <a:cs typeface="Arial Black"/>
              </a:rPr>
              <a:t> </a:t>
            </a:r>
            <a:r>
              <a:rPr sz="900" spc="-10" dirty="0">
                <a:latin typeface="Arial Black"/>
                <a:cs typeface="Arial Black"/>
              </a:rPr>
              <a:t>empleado</a:t>
            </a:r>
            <a:r>
              <a:rPr sz="900" spc="-35" dirty="0">
                <a:latin typeface="Arial Black"/>
                <a:cs typeface="Arial Black"/>
              </a:rPr>
              <a:t> </a:t>
            </a:r>
            <a:r>
              <a:rPr sz="900" dirty="0">
                <a:latin typeface="Arial Black"/>
                <a:cs typeface="Arial Black"/>
              </a:rPr>
              <a:t>o</a:t>
            </a:r>
            <a:r>
              <a:rPr sz="900" spc="-80" dirty="0">
                <a:latin typeface="Arial Black"/>
                <a:cs typeface="Arial Black"/>
              </a:rPr>
              <a:t> </a:t>
            </a:r>
            <a:r>
              <a:rPr sz="900" spc="-10" dirty="0">
                <a:latin typeface="Arial Black"/>
                <a:cs typeface="Arial Black"/>
              </a:rPr>
              <a:t>dependiente</a:t>
            </a:r>
            <a:r>
              <a:rPr sz="900" spc="-30" dirty="0">
                <a:latin typeface="Arial Black"/>
                <a:cs typeface="Arial Black"/>
              </a:rPr>
              <a:t> </a:t>
            </a:r>
            <a:r>
              <a:rPr sz="900" dirty="0">
                <a:latin typeface="Arial Black"/>
                <a:cs typeface="Arial Black"/>
              </a:rPr>
              <a:t>cubierto</a:t>
            </a:r>
            <a:r>
              <a:rPr sz="900" spc="-30" dirty="0">
                <a:latin typeface="Arial Black"/>
                <a:cs typeface="Arial Black"/>
              </a:rPr>
              <a:t> </a:t>
            </a:r>
            <a:r>
              <a:rPr sz="900" spc="-10" dirty="0">
                <a:latin typeface="Arial Black"/>
                <a:cs typeface="Arial Black"/>
              </a:rPr>
              <a:t>necesita</a:t>
            </a:r>
            <a:r>
              <a:rPr sz="900" spc="-30" dirty="0">
                <a:latin typeface="Arial Black"/>
                <a:cs typeface="Arial Black"/>
              </a:rPr>
              <a:t> </a:t>
            </a:r>
            <a:r>
              <a:rPr sz="900" spc="-10" dirty="0">
                <a:latin typeface="Arial Black"/>
                <a:cs typeface="Arial Black"/>
              </a:rPr>
              <a:t>atención</a:t>
            </a:r>
            <a:r>
              <a:rPr sz="900" spc="-30" dirty="0">
                <a:latin typeface="Arial Black"/>
                <a:cs typeface="Arial Black"/>
              </a:rPr>
              <a:t> </a:t>
            </a:r>
            <a:r>
              <a:rPr sz="900" spc="-10" dirty="0">
                <a:latin typeface="Arial Black"/>
                <a:cs typeface="Arial Black"/>
              </a:rPr>
              <a:t>médica</a:t>
            </a:r>
            <a:r>
              <a:rPr sz="900" spc="-30" dirty="0">
                <a:latin typeface="Arial Black"/>
                <a:cs typeface="Arial Black"/>
              </a:rPr>
              <a:t> </a:t>
            </a:r>
            <a:r>
              <a:rPr sz="900" dirty="0">
                <a:latin typeface="Arial Black"/>
                <a:cs typeface="Arial Black"/>
              </a:rPr>
              <a:t>o</a:t>
            </a:r>
            <a:r>
              <a:rPr sz="900" spc="-30" dirty="0">
                <a:latin typeface="Arial Black"/>
                <a:cs typeface="Arial Black"/>
              </a:rPr>
              <a:t> </a:t>
            </a:r>
            <a:r>
              <a:rPr sz="900" spc="-25" dirty="0">
                <a:latin typeface="Arial Black"/>
                <a:cs typeface="Arial Black"/>
              </a:rPr>
              <a:t>es </a:t>
            </a:r>
            <a:r>
              <a:rPr sz="900" spc="-20" dirty="0">
                <a:latin typeface="Arial Black"/>
                <a:cs typeface="Arial Black"/>
              </a:rPr>
              <a:t>hospitalizado.Consulte</a:t>
            </a:r>
            <a:r>
              <a:rPr sz="900" spc="-45" dirty="0">
                <a:latin typeface="Arial Black"/>
                <a:cs typeface="Arial Black"/>
              </a:rPr>
              <a:t> </a:t>
            </a:r>
            <a:r>
              <a:rPr sz="900" dirty="0">
                <a:latin typeface="Arial Black"/>
                <a:cs typeface="Arial Black"/>
              </a:rPr>
              <a:t>los</a:t>
            </a:r>
            <a:r>
              <a:rPr sz="900" spc="-25" dirty="0">
                <a:latin typeface="Arial Black"/>
                <a:cs typeface="Arial Black"/>
              </a:rPr>
              <a:t> </a:t>
            </a:r>
            <a:r>
              <a:rPr sz="900" spc="-20" dirty="0">
                <a:latin typeface="Arial Black"/>
                <a:cs typeface="Arial Black"/>
              </a:rPr>
              <a:t>materiales</a:t>
            </a:r>
            <a:r>
              <a:rPr sz="900" spc="-25" dirty="0">
                <a:latin typeface="Arial Black"/>
                <a:cs typeface="Arial Black"/>
              </a:rPr>
              <a:t> </a:t>
            </a:r>
            <a:r>
              <a:rPr sz="900" dirty="0">
                <a:latin typeface="Arial Black"/>
                <a:cs typeface="Arial Black"/>
              </a:rPr>
              <a:t>del </a:t>
            </a:r>
            <a:r>
              <a:rPr sz="900" spc="-10" dirty="0">
                <a:latin typeface="Arial Black"/>
                <a:cs typeface="Arial Black"/>
              </a:rPr>
              <a:t>plan</a:t>
            </a:r>
            <a:r>
              <a:rPr sz="900" dirty="0">
                <a:latin typeface="Arial Black"/>
                <a:cs typeface="Arial Black"/>
              </a:rPr>
              <a:t> de </a:t>
            </a:r>
            <a:r>
              <a:rPr sz="900" spc="-20" dirty="0">
                <a:latin typeface="Arial Black"/>
                <a:cs typeface="Arial Black"/>
              </a:rPr>
              <a:t>MetLife</a:t>
            </a:r>
            <a:r>
              <a:rPr sz="900" dirty="0">
                <a:latin typeface="Arial Black"/>
                <a:cs typeface="Arial Black"/>
              </a:rPr>
              <a:t> para </a:t>
            </a:r>
            <a:r>
              <a:rPr sz="900" spc="-20" dirty="0">
                <a:latin typeface="Arial Black"/>
                <a:cs typeface="Arial Black"/>
              </a:rPr>
              <a:t>obtener</a:t>
            </a:r>
            <a:r>
              <a:rPr sz="900" spc="-25" dirty="0">
                <a:latin typeface="Arial Black"/>
                <a:cs typeface="Arial Black"/>
              </a:rPr>
              <a:t> </a:t>
            </a:r>
            <a:r>
              <a:rPr sz="900" dirty="0">
                <a:latin typeface="Arial Black"/>
                <a:cs typeface="Arial Black"/>
              </a:rPr>
              <a:t>una </a:t>
            </a:r>
            <a:r>
              <a:rPr sz="900" spc="-10" dirty="0">
                <a:latin typeface="Arial Black"/>
                <a:cs typeface="Arial Black"/>
              </a:rPr>
              <a:t>lista</a:t>
            </a:r>
            <a:r>
              <a:rPr sz="900" dirty="0">
                <a:latin typeface="Arial Black"/>
                <a:cs typeface="Arial Black"/>
              </a:rPr>
              <a:t> </a:t>
            </a:r>
            <a:r>
              <a:rPr sz="900" spc="-10" dirty="0">
                <a:latin typeface="Arial Black"/>
                <a:cs typeface="Arial Black"/>
              </a:rPr>
              <a:t>de</a:t>
            </a:r>
            <a:r>
              <a:rPr sz="900" dirty="0">
                <a:latin typeface="Arial Black"/>
                <a:cs typeface="Arial Black"/>
              </a:rPr>
              <a:t> las</a:t>
            </a:r>
            <a:r>
              <a:rPr sz="900" spc="-25" dirty="0">
                <a:latin typeface="Arial Black"/>
                <a:cs typeface="Arial Black"/>
              </a:rPr>
              <a:t> </a:t>
            </a:r>
            <a:r>
              <a:rPr sz="900" spc="-10" dirty="0">
                <a:latin typeface="Arial Black"/>
                <a:cs typeface="Arial Black"/>
              </a:rPr>
              <a:t>condiciones cubiertas</a:t>
            </a:r>
            <a:r>
              <a:rPr sz="900" spc="-45" dirty="0">
                <a:latin typeface="Arial Black"/>
                <a:cs typeface="Arial Black"/>
              </a:rPr>
              <a:t> </a:t>
            </a:r>
            <a:r>
              <a:rPr sz="900" dirty="0">
                <a:latin typeface="Arial Black"/>
                <a:cs typeface="Arial Black"/>
              </a:rPr>
              <a:t>y</a:t>
            </a:r>
            <a:r>
              <a:rPr sz="900" spc="-40" dirty="0">
                <a:latin typeface="Arial Black"/>
                <a:cs typeface="Arial Black"/>
              </a:rPr>
              <a:t> </a:t>
            </a:r>
            <a:r>
              <a:rPr sz="900" dirty="0">
                <a:latin typeface="Arial Black"/>
                <a:cs typeface="Arial Black"/>
              </a:rPr>
              <a:t>las</a:t>
            </a:r>
            <a:r>
              <a:rPr sz="900" spc="25" dirty="0">
                <a:latin typeface="Arial Black"/>
                <a:cs typeface="Arial Black"/>
              </a:rPr>
              <a:t> </a:t>
            </a:r>
            <a:r>
              <a:rPr sz="900" spc="-20" dirty="0">
                <a:latin typeface="Arial Black"/>
                <a:cs typeface="Arial Black"/>
              </a:rPr>
              <a:t>tarifas</a:t>
            </a:r>
            <a:r>
              <a:rPr sz="900" spc="-45" dirty="0">
                <a:latin typeface="Arial Black"/>
                <a:cs typeface="Arial Black"/>
              </a:rPr>
              <a:t> </a:t>
            </a:r>
            <a:r>
              <a:rPr sz="900" spc="-10" dirty="0">
                <a:latin typeface="Arial Black"/>
                <a:cs typeface="Arial Black"/>
              </a:rPr>
              <a:t>correspondientes.</a:t>
            </a:r>
            <a:endParaRPr sz="900">
              <a:latin typeface="Arial Black"/>
              <a:cs typeface="Arial Black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96150" y="228600"/>
            <a:ext cx="1724025" cy="5715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Beneficios</a:t>
            </a:r>
            <a:r>
              <a:rPr spc="220" dirty="0"/>
              <a:t> </a:t>
            </a:r>
            <a:r>
              <a:rPr dirty="0"/>
              <a:t>suplementarios</a:t>
            </a:r>
            <a:r>
              <a:rPr spc="275" dirty="0"/>
              <a:t> </a:t>
            </a:r>
            <a:r>
              <a:rPr spc="-10" dirty="0"/>
              <a:t>voluntarios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2879" y="4824729"/>
            <a:ext cx="2849880" cy="1511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dirty="0">
                <a:solidFill>
                  <a:srgbClr val="565656"/>
                </a:solidFill>
                <a:latin typeface="Lucida Sans Unicode"/>
                <a:cs typeface="Lucida Sans Unicode"/>
              </a:rPr>
              <a:t>*Estos</a:t>
            </a:r>
            <a:r>
              <a:rPr sz="800" spc="-10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565656"/>
                </a:solidFill>
                <a:latin typeface="Lucida Sans Unicode"/>
                <a:cs typeface="Lucida Sans Unicode"/>
              </a:rPr>
              <a:t>planes</a:t>
            </a:r>
            <a:r>
              <a:rPr sz="800" spc="-5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565656"/>
                </a:solidFill>
                <a:latin typeface="Lucida Sans Unicode"/>
                <a:cs typeface="Lucida Sans Unicode"/>
              </a:rPr>
              <a:t>no</a:t>
            </a:r>
            <a:r>
              <a:rPr sz="800" spc="-25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565656"/>
                </a:solidFill>
                <a:latin typeface="Lucida Sans Unicode"/>
                <a:cs typeface="Lucida Sans Unicode"/>
              </a:rPr>
              <a:t>pretenden</a:t>
            </a:r>
            <a:r>
              <a:rPr sz="800" spc="-25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565656"/>
                </a:solidFill>
                <a:latin typeface="Lucida Sans Unicode"/>
                <a:cs typeface="Lucida Sans Unicode"/>
              </a:rPr>
              <a:t>reemplazar</a:t>
            </a:r>
            <a:r>
              <a:rPr sz="800" spc="-5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565656"/>
                </a:solidFill>
                <a:latin typeface="Lucida Sans Unicode"/>
                <a:cs typeface="Lucida Sans Unicode"/>
              </a:rPr>
              <a:t>el</a:t>
            </a:r>
            <a:r>
              <a:rPr sz="800" spc="-50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565656"/>
                </a:solidFill>
                <a:latin typeface="Lucida Sans Unicode"/>
                <a:cs typeface="Lucida Sans Unicode"/>
              </a:rPr>
              <a:t>seguro</a:t>
            </a:r>
            <a:r>
              <a:rPr sz="800" spc="-20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565656"/>
                </a:solidFill>
                <a:latin typeface="Lucida Sans Unicode"/>
                <a:cs typeface="Lucida Sans Unicode"/>
              </a:rPr>
              <a:t>médico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5134" y="2820554"/>
            <a:ext cx="7002145" cy="70739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480"/>
              </a:spcBef>
            </a:pPr>
            <a:r>
              <a:rPr sz="1200" spc="-60" dirty="0">
                <a:solidFill>
                  <a:srgbClr val="12446F"/>
                </a:solidFill>
                <a:latin typeface="Arial Black"/>
                <a:cs typeface="Arial Black"/>
              </a:rPr>
              <a:t>Seguro</a:t>
            </a:r>
            <a:r>
              <a:rPr sz="1200" spc="-75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sz="1200" spc="-35" dirty="0">
                <a:solidFill>
                  <a:srgbClr val="12446F"/>
                </a:solidFill>
                <a:latin typeface="Arial Black"/>
                <a:cs typeface="Arial Black"/>
              </a:rPr>
              <a:t>de</a:t>
            </a:r>
            <a:r>
              <a:rPr sz="1200" spc="-85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sz="1200" spc="-10" dirty="0">
                <a:solidFill>
                  <a:srgbClr val="12446F"/>
                </a:solidFill>
                <a:latin typeface="Arial Black"/>
                <a:cs typeface="Arial Black"/>
              </a:rPr>
              <a:t>accidents</a:t>
            </a:r>
            <a:endParaRPr sz="1200">
              <a:latin typeface="Arial Black"/>
              <a:cs typeface="Arial Black"/>
            </a:endParaRPr>
          </a:p>
          <a:p>
            <a:pPr marL="12700" marR="5080" algn="just">
              <a:lnSpc>
                <a:spcPct val="101000"/>
              </a:lnSpc>
              <a:spcBef>
                <a:spcPts val="275"/>
              </a:spcBef>
            </a:pPr>
            <a:r>
              <a:rPr sz="900" spc="-55" dirty="0">
                <a:latin typeface="Arial Black"/>
                <a:cs typeface="Arial Black"/>
              </a:rPr>
              <a:t>E</a:t>
            </a:r>
            <a:r>
              <a:rPr sz="900" dirty="0">
                <a:latin typeface="Arial Black"/>
                <a:cs typeface="Arial Black"/>
              </a:rPr>
              <a:t>l</a:t>
            </a:r>
            <a:r>
              <a:rPr sz="900" spc="-114" dirty="0">
                <a:latin typeface="Arial Black"/>
                <a:cs typeface="Arial Black"/>
              </a:rPr>
              <a:t> </a:t>
            </a:r>
            <a:r>
              <a:rPr sz="900" spc="-30" dirty="0">
                <a:latin typeface="Arial Black"/>
                <a:cs typeface="Arial Black"/>
              </a:rPr>
              <a:t>s</a:t>
            </a:r>
            <a:r>
              <a:rPr sz="900" spc="-80" dirty="0">
                <a:latin typeface="Arial Black"/>
                <a:cs typeface="Arial Black"/>
              </a:rPr>
              <a:t>egu</a:t>
            </a:r>
            <a:r>
              <a:rPr sz="900" spc="-30" dirty="0">
                <a:latin typeface="Arial Black"/>
                <a:cs typeface="Arial Black"/>
              </a:rPr>
              <a:t>r</a:t>
            </a:r>
            <a:r>
              <a:rPr sz="900" dirty="0">
                <a:latin typeface="Arial Black"/>
                <a:cs typeface="Arial Black"/>
              </a:rPr>
              <a:t>o</a:t>
            </a:r>
            <a:r>
              <a:rPr sz="900" spc="-105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d</a:t>
            </a:r>
            <a:r>
              <a:rPr sz="900" dirty="0">
                <a:latin typeface="Arial Black"/>
                <a:cs typeface="Arial Black"/>
              </a:rPr>
              <a:t>e</a:t>
            </a:r>
            <a:r>
              <a:rPr sz="900" spc="-85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a</a:t>
            </a:r>
            <a:r>
              <a:rPr sz="900" dirty="0">
                <a:latin typeface="Arial Black"/>
                <a:cs typeface="Arial Black"/>
              </a:rPr>
              <a:t>c</a:t>
            </a:r>
            <a:r>
              <a:rPr sz="900" spc="-80" dirty="0">
                <a:latin typeface="Arial Black"/>
                <a:cs typeface="Arial Black"/>
              </a:rPr>
              <a:t>cid</a:t>
            </a:r>
            <a:r>
              <a:rPr sz="900" dirty="0">
                <a:latin typeface="Arial Black"/>
                <a:cs typeface="Arial Black"/>
              </a:rPr>
              <a:t>e</a:t>
            </a:r>
            <a:r>
              <a:rPr sz="900" spc="-80" dirty="0">
                <a:latin typeface="Arial Black"/>
                <a:cs typeface="Arial Black"/>
              </a:rPr>
              <a:t>n</a:t>
            </a:r>
            <a:r>
              <a:rPr sz="900" spc="-105" dirty="0">
                <a:latin typeface="Arial Black"/>
                <a:cs typeface="Arial Black"/>
              </a:rPr>
              <a:t>t</a:t>
            </a:r>
            <a:r>
              <a:rPr sz="900" dirty="0">
                <a:latin typeface="Arial Black"/>
                <a:cs typeface="Arial Black"/>
              </a:rPr>
              <a:t>es</a:t>
            </a:r>
            <a:r>
              <a:rPr sz="900" spc="-125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e</a:t>
            </a:r>
            <a:r>
              <a:rPr sz="900" dirty="0">
                <a:latin typeface="Arial Black"/>
                <a:cs typeface="Arial Black"/>
              </a:rPr>
              <a:t>s</a:t>
            </a:r>
            <a:r>
              <a:rPr sz="900" spc="-85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u</a:t>
            </a:r>
            <a:r>
              <a:rPr sz="900" dirty="0">
                <a:latin typeface="Arial Black"/>
                <a:cs typeface="Arial Black"/>
              </a:rPr>
              <a:t>na</a:t>
            </a:r>
            <a:r>
              <a:rPr sz="900" spc="-145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c</a:t>
            </a:r>
            <a:r>
              <a:rPr sz="900" dirty="0">
                <a:latin typeface="Arial Black"/>
                <a:cs typeface="Arial Black"/>
              </a:rPr>
              <a:t>a</a:t>
            </a:r>
            <a:r>
              <a:rPr sz="900" spc="-80" dirty="0">
                <a:latin typeface="Arial Black"/>
                <a:cs typeface="Arial Black"/>
              </a:rPr>
              <a:t>p</a:t>
            </a:r>
            <a:r>
              <a:rPr sz="900" dirty="0">
                <a:latin typeface="Arial Black"/>
                <a:cs typeface="Arial Black"/>
              </a:rPr>
              <a:t>a</a:t>
            </a:r>
            <a:r>
              <a:rPr sz="900" spc="-125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a</a:t>
            </a:r>
            <a:r>
              <a:rPr sz="900" dirty="0">
                <a:latin typeface="Arial Black"/>
                <a:cs typeface="Arial Black"/>
              </a:rPr>
              <a:t>d</a:t>
            </a:r>
            <a:r>
              <a:rPr sz="900" spc="-80" dirty="0">
                <a:latin typeface="Arial Black"/>
                <a:cs typeface="Arial Black"/>
              </a:rPr>
              <a:t>ici</a:t>
            </a:r>
            <a:r>
              <a:rPr sz="900" dirty="0">
                <a:latin typeface="Arial Black"/>
                <a:cs typeface="Arial Black"/>
              </a:rPr>
              <a:t>o</a:t>
            </a:r>
            <a:r>
              <a:rPr sz="900" spc="-80" dirty="0">
                <a:latin typeface="Arial Black"/>
                <a:cs typeface="Arial Black"/>
              </a:rPr>
              <a:t>na</a:t>
            </a:r>
            <a:r>
              <a:rPr sz="900" dirty="0">
                <a:latin typeface="Arial Black"/>
                <a:cs typeface="Arial Black"/>
              </a:rPr>
              <a:t>l</a:t>
            </a:r>
            <a:r>
              <a:rPr sz="900" spc="-95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d</a:t>
            </a:r>
            <a:r>
              <a:rPr sz="900" dirty="0">
                <a:latin typeface="Arial Black"/>
                <a:cs typeface="Arial Black"/>
              </a:rPr>
              <a:t>e</a:t>
            </a:r>
            <a:r>
              <a:rPr sz="900" spc="-85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p</a:t>
            </a:r>
            <a:r>
              <a:rPr sz="900" spc="-30" dirty="0">
                <a:latin typeface="Arial Black"/>
                <a:cs typeface="Arial Black"/>
              </a:rPr>
              <a:t>r</a:t>
            </a:r>
            <a:r>
              <a:rPr sz="900" spc="-80" dirty="0">
                <a:latin typeface="Arial Black"/>
                <a:cs typeface="Arial Black"/>
              </a:rPr>
              <a:t>o</a:t>
            </a:r>
            <a:r>
              <a:rPr sz="900" spc="-30" dirty="0">
                <a:latin typeface="Arial Black"/>
                <a:cs typeface="Arial Black"/>
              </a:rPr>
              <a:t>t</a:t>
            </a:r>
            <a:r>
              <a:rPr sz="900" spc="-80" dirty="0">
                <a:latin typeface="Arial Black"/>
                <a:cs typeface="Arial Black"/>
              </a:rPr>
              <a:t>ec</a:t>
            </a:r>
            <a:r>
              <a:rPr sz="900" dirty="0">
                <a:latin typeface="Arial Black"/>
                <a:cs typeface="Arial Black"/>
              </a:rPr>
              <a:t>c</a:t>
            </a:r>
            <a:r>
              <a:rPr sz="900" spc="-80" dirty="0">
                <a:latin typeface="Arial Black"/>
                <a:cs typeface="Arial Black"/>
              </a:rPr>
              <a:t>ió</a:t>
            </a:r>
            <a:r>
              <a:rPr sz="900" dirty="0">
                <a:latin typeface="Arial Black"/>
                <a:cs typeface="Arial Black"/>
              </a:rPr>
              <a:t>n</a:t>
            </a:r>
            <a:r>
              <a:rPr sz="900" spc="-100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q</a:t>
            </a:r>
            <a:r>
              <a:rPr sz="900" dirty="0">
                <a:latin typeface="Arial Black"/>
                <a:cs typeface="Arial Black"/>
              </a:rPr>
              <a:t>ue</a:t>
            </a:r>
            <a:r>
              <a:rPr sz="900" spc="-145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l</a:t>
            </a:r>
            <a:r>
              <a:rPr sz="900" dirty="0">
                <a:latin typeface="Arial Black"/>
                <a:cs typeface="Arial Black"/>
              </a:rPr>
              <a:t>e</a:t>
            </a:r>
            <a:r>
              <a:rPr sz="900" spc="-90" dirty="0">
                <a:latin typeface="Arial Black"/>
                <a:cs typeface="Arial Black"/>
              </a:rPr>
              <a:t> </a:t>
            </a:r>
            <a:r>
              <a:rPr sz="900" spc="-75" dirty="0">
                <a:latin typeface="Arial Black"/>
                <a:cs typeface="Arial Black"/>
              </a:rPr>
              <a:t>b</a:t>
            </a:r>
            <a:r>
              <a:rPr sz="900" spc="-25" dirty="0">
                <a:latin typeface="Arial Black"/>
                <a:cs typeface="Arial Black"/>
              </a:rPr>
              <a:t>r</a:t>
            </a:r>
            <a:r>
              <a:rPr sz="900" spc="-75" dirty="0">
                <a:latin typeface="Arial Black"/>
                <a:cs typeface="Arial Black"/>
              </a:rPr>
              <a:t>in</a:t>
            </a:r>
            <a:r>
              <a:rPr sz="900" dirty="0">
                <a:latin typeface="Arial Black"/>
                <a:cs typeface="Arial Black"/>
              </a:rPr>
              <a:t>da</a:t>
            </a:r>
            <a:r>
              <a:rPr sz="900" spc="-140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u</a:t>
            </a:r>
            <a:r>
              <a:rPr sz="900" dirty="0">
                <a:latin typeface="Arial Black"/>
                <a:cs typeface="Arial Black"/>
              </a:rPr>
              <a:t>n</a:t>
            </a:r>
            <a:r>
              <a:rPr sz="900" spc="-85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p</a:t>
            </a:r>
            <a:r>
              <a:rPr sz="900" dirty="0">
                <a:latin typeface="Arial Black"/>
                <a:cs typeface="Arial Black"/>
              </a:rPr>
              <a:t>a</a:t>
            </a:r>
            <a:r>
              <a:rPr sz="900" spc="-80" dirty="0">
                <a:latin typeface="Arial Black"/>
                <a:cs typeface="Arial Black"/>
              </a:rPr>
              <a:t>g</a:t>
            </a:r>
            <a:r>
              <a:rPr sz="900" dirty="0">
                <a:latin typeface="Arial Black"/>
                <a:cs typeface="Arial Black"/>
              </a:rPr>
              <a:t>o</a:t>
            </a:r>
            <a:r>
              <a:rPr sz="900" spc="-125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e</a:t>
            </a:r>
            <a:r>
              <a:rPr sz="900" dirty="0">
                <a:latin typeface="Arial Black"/>
                <a:cs typeface="Arial Black"/>
              </a:rPr>
              <a:t>n</a:t>
            </a:r>
            <a:r>
              <a:rPr sz="900" spc="-90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e</a:t>
            </a:r>
            <a:r>
              <a:rPr sz="900" spc="-55" dirty="0">
                <a:latin typeface="Arial Black"/>
                <a:cs typeface="Arial Black"/>
              </a:rPr>
              <a:t>f</a:t>
            </a:r>
            <a:r>
              <a:rPr sz="900" spc="-80" dirty="0">
                <a:latin typeface="Arial Black"/>
                <a:cs typeface="Arial Black"/>
              </a:rPr>
              <a:t>e</a:t>
            </a:r>
            <a:r>
              <a:rPr sz="900" dirty="0">
                <a:latin typeface="Arial Black"/>
                <a:cs typeface="Arial Black"/>
              </a:rPr>
              <a:t>c</a:t>
            </a:r>
            <a:r>
              <a:rPr sz="900" spc="-105" dirty="0">
                <a:latin typeface="Arial Black"/>
                <a:cs typeface="Arial Black"/>
              </a:rPr>
              <a:t>t</a:t>
            </a:r>
            <a:r>
              <a:rPr sz="900" dirty="0">
                <a:latin typeface="Arial Black"/>
                <a:cs typeface="Arial Black"/>
              </a:rPr>
              <a:t>i</a:t>
            </a:r>
            <a:r>
              <a:rPr sz="900" spc="-105" dirty="0">
                <a:latin typeface="Arial Black"/>
                <a:cs typeface="Arial Black"/>
              </a:rPr>
              <a:t>v</a:t>
            </a:r>
            <a:r>
              <a:rPr sz="900" dirty="0">
                <a:latin typeface="Arial Black"/>
                <a:cs typeface="Arial Black"/>
              </a:rPr>
              <a:t>o</a:t>
            </a:r>
            <a:r>
              <a:rPr sz="900" spc="-90" dirty="0">
                <a:latin typeface="Arial Black"/>
                <a:cs typeface="Arial Black"/>
              </a:rPr>
              <a:t> </a:t>
            </a:r>
            <a:r>
              <a:rPr sz="900" spc="-75" dirty="0">
                <a:latin typeface="Arial Black"/>
                <a:cs typeface="Arial Black"/>
              </a:rPr>
              <a:t>p</a:t>
            </a:r>
            <a:r>
              <a:rPr sz="900" dirty="0">
                <a:latin typeface="Arial Black"/>
                <a:cs typeface="Arial Black"/>
              </a:rPr>
              <a:t>a</a:t>
            </a:r>
            <a:r>
              <a:rPr sz="900" spc="-100" dirty="0">
                <a:latin typeface="Arial Black"/>
                <a:cs typeface="Arial Black"/>
              </a:rPr>
              <a:t>r</a:t>
            </a:r>
            <a:r>
              <a:rPr sz="900" dirty="0">
                <a:latin typeface="Arial Black"/>
                <a:cs typeface="Arial Black"/>
              </a:rPr>
              <a:t>a</a:t>
            </a:r>
            <a:r>
              <a:rPr sz="900" spc="-100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a</a:t>
            </a:r>
            <a:r>
              <a:rPr sz="900" spc="-30" dirty="0">
                <a:latin typeface="Arial Black"/>
                <a:cs typeface="Arial Black"/>
              </a:rPr>
              <a:t>y</a:t>
            </a:r>
            <a:r>
              <a:rPr sz="900" spc="-80" dirty="0">
                <a:latin typeface="Arial Black"/>
                <a:cs typeface="Arial Black"/>
              </a:rPr>
              <a:t>ud</a:t>
            </a:r>
            <a:r>
              <a:rPr sz="900" dirty="0">
                <a:latin typeface="Arial Black"/>
                <a:cs typeface="Arial Black"/>
              </a:rPr>
              <a:t>a</a:t>
            </a:r>
            <a:r>
              <a:rPr sz="900" spc="-105" dirty="0">
                <a:latin typeface="Arial Black"/>
                <a:cs typeface="Arial Black"/>
              </a:rPr>
              <a:t>r</a:t>
            </a:r>
            <a:r>
              <a:rPr sz="900" dirty="0">
                <a:latin typeface="Arial Black"/>
                <a:cs typeface="Arial Black"/>
              </a:rPr>
              <a:t>le</a:t>
            </a:r>
            <a:r>
              <a:rPr sz="900" spc="-145" dirty="0">
                <a:latin typeface="Arial Black"/>
                <a:cs typeface="Arial Black"/>
              </a:rPr>
              <a:t> </a:t>
            </a:r>
            <a:r>
              <a:rPr sz="900" dirty="0">
                <a:latin typeface="Arial Black"/>
                <a:cs typeface="Arial Black"/>
              </a:rPr>
              <a:t>a</a:t>
            </a:r>
            <a:r>
              <a:rPr sz="900" spc="-105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c</a:t>
            </a:r>
            <a:r>
              <a:rPr sz="900" dirty="0">
                <a:latin typeface="Arial Black"/>
                <a:cs typeface="Arial Black"/>
              </a:rPr>
              <a:t>u</a:t>
            </a:r>
            <a:r>
              <a:rPr sz="900" spc="-80" dirty="0">
                <a:latin typeface="Arial Black"/>
                <a:cs typeface="Arial Black"/>
              </a:rPr>
              <a:t>b</a:t>
            </a:r>
            <a:r>
              <a:rPr sz="900" spc="-105" dirty="0">
                <a:latin typeface="Arial Black"/>
                <a:cs typeface="Arial Black"/>
              </a:rPr>
              <a:t>r</a:t>
            </a:r>
            <a:r>
              <a:rPr sz="900" dirty="0">
                <a:latin typeface="Arial Black"/>
                <a:cs typeface="Arial Black"/>
              </a:rPr>
              <a:t>ir</a:t>
            </a:r>
            <a:r>
              <a:rPr sz="900" spc="-130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g</a:t>
            </a:r>
            <a:r>
              <a:rPr sz="900" dirty="0">
                <a:latin typeface="Arial Black"/>
                <a:cs typeface="Arial Black"/>
              </a:rPr>
              <a:t>a</a:t>
            </a:r>
            <a:r>
              <a:rPr sz="900" spc="-105" dirty="0">
                <a:latin typeface="Arial Black"/>
                <a:cs typeface="Arial Black"/>
              </a:rPr>
              <a:t>s</a:t>
            </a:r>
            <a:r>
              <a:rPr sz="900" spc="-30" dirty="0">
                <a:latin typeface="Arial Black"/>
                <a:cs typeface="Arial Black"/>
              </a:rPr>
              <a:t>t</a:t>
            </a:r>
            <a:r>
              <a:rPr sz="900" spc="-80" dirty="0">
                <a:latin typeface="Arial Black"/>
                <a:cs typeface="Arial Black"/>
              </a:rPr>
              <a:t>o</a:t>
            </a:r>
            <a:r>
              <a:rPr sz="900" dirty="0">
                <a:latin typeface="Arial Black"/>
                <a:cs typeface="Arial Black"/>
              </a:rPr>
              <a:t>s </a:t>
            </a:r>
            <a:r>
              <a:rPr sz="900" spc="-80" dirty="0">
                <a:latin typeface="Arial Black"/>
                <a:cs typeface="Arial Black"/>
              </a:rPr>
              <a:t>d</a:t>
            </a:r>
            <a:r>
              <a:rPr sz="900" dirty="0">
                <a:latin typeface="Arial Black"/>
                <a:cs typeface="Arial Black"/>
              </a:rPr>
              <a:t>e</a:t>
            </a:r>
            <a:r>
              <a:rPr sz="900" spc="-45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b</a:t>
            </a:r>
            <a:r>
              <a:rPr sz="900" dirty="0">
                <a:latin typeface="Arial Black"/>
                <a:cs typeface="Arial Black"/>
              </a:rPr>
              <a:t>o</a:t>
            </a:r>
            <a:r>
              <a:rPr sz="900" spc="-80" dirty="0">
                <a:latin typeface="Arial Black"/>
                <a:cs typeface="Arial Black"/>
              </a:rPr>
              <a:t>l</a:t>
            </a:r>
            <a:r>
              <a:rPr sz="900" spc="-105" dirty="0">
                <a:latin typeface="Arial Black"/>
                <a:cs typeface="Arial Black"/>
              </a:rPr>
              <a:t>s</a:t>
            </a:r>
            <a:r>
              <a:rPr sz="900" dirty="0">
                <a:latin typeface="Arial Black"/>
                <a:cs typeface="Arial Black"/>
              </a:rPr>
              <a:t>i</a:t>
            </a:r>
            <a:r>
              <a:rPr sz="900" spc="-80" dirty="0">
                <a:latin typeface="Arial Black"/>
                <a:cs typeface="Arial Black"/>
              </a:rPr>
              <a:t>ll</a:t>
            </a:r>
            <a:r>
              <a:rPr sz="900" dirty="0">
                <a:latin typeface="Arial Black"/>
                <a:cs typeface="Arial Black"/>
              </a:rPr>
              <a:t>o</a:t>
            </a:r>
            <a:r>
              <a:rPr sz="900" spc="-50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c</a:t>
            </a:r>
            <a:r>
              <a:rPr sz="900" dirty="0">
                <a:latin typeface="Arial Black"/>
                <a:cs typeface="Arial Black"/>
              </a:rPr>
              <a:t>u</a:t>
            </a:r>
            <a:r>
              <a:rPr sz="900" spc="-80" dirty="0">
                <a:latin typeface="Arial Black"/>
                <a:cs typeface="Arial Black"/>
              </a:rPr>
              <a:t>and</a:t>
            </a:r>
            <a:r>
              <a:rPr sz="900" dirty="0">
                <a:latin typeface="Arial Black"/>
                <a:cs typeface="Arial Black"/>
              </a:rPr>
              <a:t>o</a:t>
            </a:r>
            <a:r>
              <a:rPr sz="900" spc="-40" dirty="0">
                <a:latin typeface="Arial Black"/>
                <a:cs typeface="Arial Black"/>
              </a:rPr>
              <a:t> </a:t>
            </a:r>
            <a:r>
              <a:rPr sz="900" spc="-30" dirty="0">
                <a:latin typeface="Arial Black"/>
                <a:cs typeface="Arial Black"/>
              </a:rPr>
              <a:t>s</a:t>
            </a:r>
            <a:r>
              <a:rPr sz="900" spc="-80" dirty="0">
                <a:latin typeface="Arial Black"/>
                <a:cs typeface="Arial Black"/>
              </a:rPr>
              <a:t>u</a:t>
            </a:r>
            <a:r>
              <a:rPr sz="900" spc="-55" dirty="0">
                <a:latin typeface="Arial Black"/>
                <a:cs typeface="Arial Black"/>
              </a:rPr>
              <a:t>f</a:t>
            </a:r>
            <a:r>
              <a:rPr sz="900" spc="-105" dirty="0">
                <a:latin typeface="Arial Black"/>
                <a:cs typeface="Arial Black"/>
              </a:rPr>
              <a:t>r</a:t>
            </a:r>
            <a:r>
              <a:rPr sz="900" dirty="0">
                <a:latin typeface="Arial Black"/>
                <a:cs typeface="Arial Black"/>
              </a:rPr>
              <a:t>e</a:t>
            </a:r>
            <a:r>
              <a:rPr sz="900" spc="-35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u</a:t>
            </a:r>
            <a:r>
              <a:rPr sz="900" dirty="0">
                <a:latin typeface="Arial Black"/>
                <a:cs typeface="Arial Black"/>
              </a:rPr>
              <a:t>n</a:t>
            </a:r>
            <a:r>
              <a:rPr sz="900" spc="-45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e</a:t>
            </a:r>
            <a:r>
              <a:rPr sz="900" spc="-30" dirty="0">
                <a:latin typeface="Arial Black"/>
                <a:cs typeface="Arial Black"/>
              </a:rPr>
              <a:t>v</a:t>
            </a:r>
            <a:r>
              <a:rPr sz="900" spc="-80" dirty="0">
                <a:latin typeface="Arial Black"/>
                <a:cs typeface="Arial Black"/>
              </a:rPr>
              <a:t>en</a:t>
            </a:r>
            <a:r>
              <a:rPr sz="900" spc="-30" dirty="0">
                <a:latin typeface="Arial Black"/>
                <a:cs typeface="Arial Black"/>
              </a:rPr>
              <a:t>t</a:t>
            </a:r>
            <a:r>
              <a:rPr sz="900" dirty="0">
                <a:latin typeface="Arial Black"/>
                <a:cs typeface="Arial Black"/>
              </a:rPr>
              <a:t>o</a:t>
            </a:r>
            <a:r>
              <a:rPr sz="900" spc="-65" dirty="0">
                <a:latin typeface="Arial Black"/>
                <a:cs typeface="Arial Black"/>
              </a:rPr>
              <a:t> </a:t>
            </a:r>
            <a:r>
              <a:rPr sz="900" spc="-75" dirty="0">
                <a:latin typeface="Arial Black"/>
                <a:cs typeface="Arial Black"/>
              </a:rPr>
              <a:t>i</a:t>
            </a:r>
            <a:r>
              <a:rPr sz="900" dirty="0">
                <a:latin typeface="Arial Black"/>
                <a:cs typeface="Arial Black"/>
              </a:rPr>
              <a:t>n</a:t>
            </a:r>
            <a:r>
              <a:rPr sz="900" spc="-75" dirty="0">
                <a:latin typeface="Arial Black"/>
                <a:cs typeface="Arial Black"/>
              </a:rPr>
              <a:t>e</a:t>
            </a:r>
            <a:r>
              <a:rPr sz="900" spc="-100" dirty="0">
                <a:latin typeface="Arial Black"/>
                <a:cs typeface="Arial Black"/>
              </a:rPr>
              <a:t>s</a:t>
            </a:r>
            <a:r>
              <a:rPr sz="900" dirty="0">
                <a:latin typeface="Arial Black"/>
                <a:cs typeface="Arial Black"/>
              </a:rPr>
              <a:t>p</a:t>
            </a:r>
            <a:r>
              <a:rPr sz="900" spc="-75" dirty="0">
                <a:latin typeface="Arial Black"/>
                <a:cs typeface="Arial Black"/>
              </a:rPr>
              <a:t>e</a:t>
            </a:r>
            <a:r>
              <a:rPr sz="900" spc="-25" dirty="0">
                <a:latin typeface="Arial Black"/>
                <a:cs typeface="Arial Black"/>
              </a:rPr>
              <a:t>r</a:t>
            </a:r>
            <a:r>
              <a:rPr sz="900" spc="-75" dirty="0">
                <a:latin typeface="Arial Black"/>
                <a:cs typeface="Arial Black"/>
              </a:rPr>
              <a:t>ad</a:t>
            </a:r>
            <a:r>
              <a:rPr sz="900" dirty="0">
                <a:latin typeface="Arial Black"/>
                <a:cs typeface="Arial Black"/>
              </a:rPr>
              <a:t>o</a:t>
            </a:r>
            <a:r>
              <a:rPr sz="900" spc="-75" dirty="0">
                <a:latin typeface="Arial Black"/>
                <a:cs typeface="Arial Black"/>
              </a:rPr>
              <a:t> </a:t>
            </a:r>
            <a:r>
              <a:rPr sz="900" dirty="0">
                <a:latin typeface="Arial Black"/>
                <a:cs typeface="Arial Black"/>
              </a:rPr>
              <a:t>y</a:t>
            </a:r>
            <a:r>
              <a:rPr sz="900" spc="-65" dirty="0">
                <a:latin typeface="Arial Black"/>
                <a:cs typeface="Arial Black"/>
              </a:rPr>
              <a:t> </a:t>
            </a:r>
            <a:r>
              <a:rPr sz="900" spc="-75" dirty="0">
                <a:latin typeface="Arial Black"/>
                <a:cs typeface="Arial Black"/>
              </a:rPr>
              <a:t>c</a:t>
            </a:r>
            <a:r>
              <a:rPr sz="900" dirty="0">
                <a:latin typeface="Arial Black"/>
                <a:cs typeface="Arial Black"/>
              </a:rPr>
              <a:t>u</a:t>
            </a:r>
            <a:r>
              <a:rPr sz="900" spc="-75" dirty="0">
                <a:latin typeface="Arial Black"/>
                <a:cs typeface="Arial Black"/>
              </a:rPr>
              <a:t>b</a:t>
            </a:r>
            <a:r>
              <a:rPr sz="900" spc="-80" dirty="0">
                <a:latin typeface="Arial Black"/>
                <a:cs typeface="Arial Black"/>
              </a:rPr>
              <a:t>i</a:t>
            </a:r>
            <a:r>
              <a:rPr sz="900" spc="-75" dirty="0">
                <a:latin typeface="Arial Black"/>
                <a:cs typeface="Arial Black"/>
              </a:rPr>
              <a:t>e</a:t>
            </a:r>
            <a:r>
              <a:rPr sz="900" spc="-30" dirty="0">
                <a:latin typeface="Arial Black"/>
                <a:cs typeface="Arial Black"/>
              </a:rPr>
              <a:t>rt</a:t>
            </a:r>
            <a:r>
              <a:rPr sz="900" spc="-100" dirty="0">
                <a:latin typeface="Arial Black"/>
                <a:cs typeface="Arial Black"/>
              </a:rPr>
              <a:t>o</a:t>
            </a:r>
            <a:r>
              <a:rPr sz="900" spc="-60" dirty="0">
                <a:latin typeface="Arial Black"/>
                <a:cs typeface="Arial Black"/>
              </a:rPr>
              <a:t>.</a:t>
            </a:r>
            <a:r>
              <a:rPr sz="900" spc="-30" dirty="0">
                <a:latin typeface="Arial Black"/>
                <a:cs typeface="Arial Black"/>
              </a:rPr>
              <a:t>C</a:t>
            </a:r>
            <a:r>
              <a:rPr sz="900" spc="-80" dirty="0">
                <a:latin typeface="Arial Black"/>
                <a:cs typeface="Arial Black"/>
              </a:rPr>
              <a:t>on</a:t>
            </a:r>
            <a:r>
              <a:rPr sz="900" spc="-30" dirty="0">
                <a:latin typeface="Arial Black"/>
                <a:cs typeface="Arial Black"/>
              </a:rPr>
              <a:t>s</a:t>
            </a:r>
            <a:r>
              <a:rPr sz="900" spc="-80" dirty="0">
                <a:latin typeface="Arial Black"/>
                <a:cs typeface="Arial Black"/>
              </a:rPr>
              <a:t>ul</a:t>
            </a:r>
            <a:r>
              <a:rPr sz="900" spc="-30" dirty="0">
                <a:latin typeface="Arial Black"/>
                <a:cs typeface="Arial Black"/>
              </a:rPr>
              <a:t>t</a:t>
            </a:r>
            <a:r>
              <a:rPr sz="900" dirty="0">
                <a:latin typeface="Arial Black"/>
                <a:cs typeface="Arial Black"/>
              </a:rPr>
              <a:t>e</a:t>
            </a:r>
            <a:r>
              <a:rPr sz="900" spc="-75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l</a:t>
            </a:r>
            <a:r>
              <a:rPr sz="900" dirty="0">
                <a:latin typeface="Arial Black"/>
                <a:cs typeface="Arial Black"/>
              </a:rPr>
              <a:t>os</a:t>
            </a:r>
            <a:r>
              <a:rPr sz="900" spc="-100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m</a:t>
            </a:r>
            <a:r>
              <a:rPr sz="900" dirty="0">
                <a:latin typeface="Arial Black"/>
                <a:cs typeface="Arial Black"/>
              </a:rPr>
              <a:t>a</a:t>
            </a:r>
            <a:r>
              <a:rPr sz="900" spc="-105" dirty="0">
                <a:latin typeface="Arial Black"/>
                <a:cs typeface="Arial Black"/>
              </a:rPr>
              <a:t>t</a:t>
            </a:r>
            <a:r>
              <a:rPr sz="900" spc="-80" dirty="0">
                <a:latin typeface="Arial Black"/>
                <a:cs typeface="Arial Black"/>
              </a:rPr>
              <a:t>e</a:t>
            </a:r>
            <a:r>
              <a:rPr sz="900" spc="-30" dirty="0">
                <a:latin typeface="Arial Black"/>
                <a:cs typeface="Arial Black"/>
              </a:rPr>
              <a:t>r</a:t>
            </a:r>
            <a:r>
              <a:rPr sz="900" spc="-80" dirty="0">
                <a:latin typeface="Arial Black"/>
                <a:cs typeface="Arial Black"/>
              </a:rPr>
              <a:t>i</a:t>
            </a:r>
            <a:r>
              <a:rPr sz="900" dirty="0">
                <a:latin typeface="Arial Black"/>
                <a:cs typeface="Arial Black"/>
              </a:rPr>
              <a:t>a</a:t>
            </a:r>
            <a:r>
              <a:rPr sz="900" spc="-80" dirty="0">
                <a:latin typeface="Arial Black"/>
                <a:cs typeface="Arial Black"/>
              </a:rPr>
              <a:t>le</a:t>
            </a:r>
            <a:r>
              <a:rPr sz="900" dirty="0">
                <a:latin typeface="Arial Black"/>
                <a:cs typeface="Arial Black"/>
              </a:rPr>
              <a:t>s</a:t>
            </a:r>
            <a:r>
              <a:rPr sz="900" spc="-55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d</a:t>
            </a:r>
            <a:r>
              <a:rPr sz="900" dirty="0">
                <a:latin typeface="Arial Black"/>
                <a:cs typeface="Arial Black"/>
              </a:rPr>
              <a:t>el</a:t>
            </a:r>
            <a:r>
              <a:rPr sz="900" spc="-100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p</a:t>
            </a:r>
            <a:r>
              <a:rPr sz="900" dirty="0">
                <a:latin typeface="Arial Black"/>
                <a:cs typeface="Arial Black"/>
              </a:rPr>
              <a:t>l</a:t>
            </a:r>
            <a:r>
              <a:rPr sz="900" spc="-80" dirty="0">
                <a:latin typeface="Arial Black"/>
                <a:cs typeface="Arial Black"/>
              </a:rPr>
              <a:t>a</a:t>
            </a:r>
            <a:r>
              <a:rPr sz="900" dirty="0">
                <a:latin typeface="Arial Black"/>
                <a:cs typeface="Arial Black"/>
              </a:rPr>
              <a:t>n</a:t>
            </a:r>
            <a:r>
              <a:rPr sz="900" spc="-80" dirty="0">
                <a:latin typeface="Arial Black"/>
                <a:cs typeface="Arial Black"/>
              </a:rPr>
              <a:t> d</a:t>
            </a:r>
            <a:r>
              <a:rPr sz="900" dirty="0">
                <a:latin typeface="Arial Black"/>
                <a:cs typeface="Arial Black"/>
              </a:rPr>
              <a:t>e</a:t>
            </a:r>
            <a:r>
              <a:rPr sz="900" spc="-45" dirty="0">
                <a:latin typeface="Arial Black"/>
                <a:cs typeface="Arial Black"/>
              </a:rPr>
              <a:t> </a:t>
            </a:r>
            <a:r>
              <a:rPr sz="900" spc="-30" dirty="0">
                <a:latin typeface="Arial Black"/>
                <a:cs typeface="Arial Black"/>
              </a:rPr>
              <a:t>M</a:t>
            </a:r>
            <a:r>
              <a:rPr sz="900" spc="-80" dirty="0">
                <a:latin typeface="Arial Black"/>
                <a:cs typeface="Arial Black"/>
              </a:rPr>
              <a:t>e</a:t>
            </a:r>
            <a:r>
              <a:rPr sz="900" spc="-105" dirty="0">
                <a:latin typeface="Arial Black"/>
                <a:cs typeface="Arial Black"/>
              </a:rPr>
              <a:t>t</a:t>
            </a:r>
            <a:r>
              <a:rPr sz="900" dirty="0">
                <a:latin typeface="Arial Black"/>
                <a:cs typeface="Arial Black"/>
              </a:rPr>
              <a:t>L</a:t>
            </a:r>
            <a:r>
              <a:rPr sz="900" spc="-80" dirty="0">
                <a:latin typeface="Arial Black"/>
                <a:cs typeface="Arial Black"/>
              </a:rPr>
              <a:t>i</a:t>
            </a:r>
            <a:r>
              <a:rPr sz="900" spc="-55" dirty="0">
                <a:latin typeface="Arial Black"/>
                <a:cs typeface="Arial Black"/>
              </a:rPr>
              <a:t>f</a:t>
            </a:r>
            <a:r>
              <a:rPr sz="900" dirty="0">
                <a:latin typeface="Arial Black"/>
                <a:cs typeface="Arial Black"/>
              </a:rPr>
              <a:t>e</a:t>
            </a:r>
            <a:r>
              <a:rPr sz="900" spc="-70" dirty="0">
                <a:latin typeface="Arial Black"/>
                <a:cs typeface="Arial Black"/>
              </a:rPr>
              <a:t> </a:t>
            </a:r>
            <a:r>
              <a:rPr sz="900" spc="-75" dirty="0">
                <a:latin typeface="Arial Black"/>
                <a:cs typeface="Arial Black"/>
              </a:rPr>
              <a:t>p</a:t>
            </a:r>
            <a:r>
              <a:rPr sz="900" dirty="0">
                <a:latin typeface="Arial Black"/>
                <a:cs typeface="Arial Black"/>
              </a:rPr>
              <a:t>a</a:t>
            </a:r>
            <a:r>
              <a:rPr sz="900" spc="-100" dirty="0">
                <a:latin typeface="Arial Black"/>
                <a:cs typeface="Arial Black"/>
              </a:rPr>
              <a:t>r</a:t>
            </a:r>
            <a:r>
              <a:rPr sz="900" dirty="0">
                <a:latin typeface="Arial Black"/>
                <a:cs typeface="Arial Black"/>
              </a:rPr>
              <a:t>a</a:t>
            </a:r>
            <a:r>
              <a:rPr sz="900" spc="-60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o</a:t>
            </a:r>
            <a:r>
              <a:rPr sz="900" dirty="0">
                <a:latin typeface="Arial Black"/>
                <a:cs typeface="Arial Black"/>
              </a:rPr>
              <a:t>b</a:t>
            </a:r>
            <a:r>
              <a:rPr sz="900" spc="-105" dirty="0">
                <a:latin typeface="Arial Black"/>
                <a:cs typeface="Arial Black"/>
              </a:rPr>
              <a:t>t</a:t>
            </a:r>
            <a:r>
              <a:rPr sz="900" spc="-80" dirty="0">
                <a:latin typeface="Arial Black"/>
                <a:cs typeface="Arial Black"/>
              </a:rPr>
              <a:t>e</a:t>
            </a:r>
            <a:r>
              <a:rPr sz="900" dirty="0">
                <a:latin typeface="Arial Black"/>
                <a:cs typeface="Arial Black"/>
              </a:rPr>
              <a:t>n</a:t>
            </a:r>
            <a:r>
              <a:rPr sz="900" spc="-80" dirty="0">
                <a:latin typeface="Arial Black"/>
                <a:cs typeface="Arial Black"/>
              </a:rPr>
              <a:t>e</a:t>
            </a:r>
            <a:r>
              <a:rPr sz="900" dirty="0">
                <a:latin typeface="Arial Black"/>
                <a:cs typeface="Arial Black"/>
              </a:rPr>
              <a:t>r</a:t>
            </a:r>
            <a:r>
              <a:rPr sz="900" spc="-65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u</a:t>
            </a:r>
            <a:r>
              <a:rPr sz="900" dirty="0">
                <a:latin typeface="Arial Black"/>
                <a:cs typeface="Arial Black"/>
              </a:rPr>
              <a:t>na</a:t>
            </a:r>
            <a:r>
              <a:rPr sz="900" spc="-100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l</a:t>
            </a:r>
            <a:r>
              <a:rPr sz="900" dirty="0">
                <a:latin typeface="Arial Black"/>
                <a:cs typeface="Arial Black"/>
              </a:rPr>
              <a:t>i</a:t>
            </a:r>
            <a:r>
              <a:rPr sz="900" spc="-105" dirty="0">
                <a:latin typeface="Arial Black"/>
                <a:cs typeface="Arial Black"/>
              </a:rPr>
              <a:t>s</a:t>
            </a:r>
            <a:r>
              <a:rPr sz="900" spc="-30" dirty="0">
                <a:latin typeface="Arial Black"/>
                <a:cs typeface="Arial Black"/>
              </a:rPr>
              <a:t>t</a:t>
            </a:r>
            <a:r>
              <a:rPr sz="900" dirty="0">
                <a:latin typeface="Arial Black"/>
                <a:cs typeface="Arial Black"/>
              </a:rPr>
              <a:t>a </a:t>
            </a:r>
            <a:r>
              <a:rPr sz="900" spc="-80" dirty="0">
                <a:latin typeface="Arial Black"/>
                <a:cs typeface="Arial Black"/>
              </a:rPr>
              <a:t>d</a:t>
            </a:r>
            <a:r>
              <a:rPr sz="900" dirty="0">
                <a:latin typeface="Arial Black"/>
                <a:cs typeface="Arial Black"/>
              </a:rPr>
              <a:t>e</a:t>
            </a:r>
            <a:r>
              <a:rPr sz="900" spc="-95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l</a:t>
            </a:r>
            <a:r>
              <a:rPr sz="900" dirty="0">
                <a:latin typeface="Arial Black"/>
                <a:cs typeface="Arial Black"/>
              </a:rPr>
              <a:t>as</a:t>
            </a:r>
            <a:r>
              <a:rPr sz="900" spc="-150" dirty="0">
                <a:latin typeface="Arial Black"/>
                <a:cs typeface="Arial Black"/>
              </a:rPr>
              <a:t> </a:t>
            </a:r>
            <a:r>
              <a:rPr sz="900" spc="-80" dirty="0">
                <a:latin typeface="Arial Black"/>
                <a:cs typeface="Arial Black"/>
              </a:rPr>
              <a:t>c</a:t>
            </a:r>
            <a:r>
              <a:rPr sz="900" dirty="0">
                <a:latin typeface="Arial Black"/>
                <a:cs typeface="Arial Black"/>
              </a:rPr>
              <a:t>o</a:t>
            </a:r>
            <a:r>
              <a:rPr sz="900" spc="-80" dirty="0">
                <a:latin typeface="Arial Black"/>
                <a:cs typeface="Arial Black"/>
              </a:rPr>
              <a:t>ndi</a:t>
            </a:r>
            <a:r>
              <a:rPr sz="900" dirty="0">
                <a:latin typeface="Arial Black"/>
                <a:cs typeface="Arial Black"/>
              </a:rPr>
              <a:t>c</a:t>
            </a:r>
            <a:r>
              <a:rPr sz="900" spc="-80" dirty="0">
                <a:latin typeface="Arial Black"/>
                <a:cs typeface="Arial Black"/>
              </a:rPr>
              <a:t>ion</a:t>
            </a:r>
            <a:r>
              <a:rPr sz="900" dirty="0">
                <a:latin typeface="Arial Black"/>
                <a:cs typeface="Arial Black"/>
              </a:rPr>
              <a:t>es</a:t>
            </a:r>
            <a:r>
              <a:rPr sz="900" spc="-135" dirty="0">
                <a:latin typeface="Arial Black"/>
                <a:cs typeface="Arial Black"/>
              </a:rPr>
              <a:t> </a:t>
            </a:r>
            <a:r>
              <a:rPr sz="900" spc="-75" dirty="0">
                <a:latin typeface="Arial Black"/>
                <a:cs typeface="Arial Black"/>
              </a:rPr>
              <a:t>c</a:t>
            </a:r>
            <a:r>
              <a:rPr sz="900" dirty="0">
                <a:latin typeface="Arial Black"/>
                <a:cs typeface="Arial Black"/>
              </a:rPr>
              <a:t>u</a:t>
            </a:r>
            <a:r>
              <a:rPr sz="900" spc="-75" dirty="0">
                <a:latin typeface="Arial Black"/>
                <a:cs typeface="Arial Black"/>
              </a:rPr>
              <a:t>b</a:t>
            </a:r>
            <a:r>
              <a:rPr sz="900" spc="-80" dirty="0">
                <a:latin typeface="Arial Black"/>
                <a:cs typeface="Arial Black"/>
              </a:rPr>
              <a:t>i</a:t>
            </a:r>
            <a:r>
              <a:rPr sz="900" spc="-75" dirty="0">
                <a:latin typeface="Arial Black"/>
                <a:cs typeface="Arial Black"/>
              </a:rPr>
              <a:t>e</a:t>
            </a:r>
            <a:r>
              <a:rPr sz="900" spc="-30" dirty="0">
                <a:latin typeface="Arial Black"/>
                <a:cs typeface="Arial Black"/>
              </a:rPr>
              <a:t>rt</a:t>
            </a:r>
            <a:r>
              <a:rPr sz="900" spc="-75" dirty="0">
                <a:latin typeface="Arial Black"/>
                <a:cs typeface="Arial Black"/>
              </a:rPr>
              <a:t>a</a:t>
            </a:r>
            <a:r>
              <a:rPr sz="900" dirty="0">
                <a:latin typeface="Arial Black"/>
                <a:cs typeface="Arial Black"/>
              </a:rPr>
              <a:t>s</a:t>
            </a:r>
            <a:r>
              <a:rPr sz="900" spc="-135" dirty="0">
                <a:latin typeface="Arial Black"/>
                <a:cs typeface="Arial Black"/>
              </a:rPr>
              <a:t> </a:t>
            </a:r>
            <a:r>
              <a:rPr sz="900" dirty="0">
                <a:latin typeface="Arial Black"/>
                <a:cs typeface="Arial Black"/>
              </a:rPr>
              <a:t>y</a:t>
            </a:r>
            <a:r>
              <a:rPr sz="900" spc="-114" dirty="0">
                <a:latin typeface="Arial Black"/>
                <a:cs typeface="Arial Black"/>
              </a:rPr>
              <a:t> </a:t>
            </a:r>
            <a:r>
              <a:rPr sz="900" spc="-75" dirty="0">
                <a:latin typeface="Arial Black"/>
                <a:cs typeface="Arial Black"/>
              </a:rPr>
              <a:t>l</a:t>
            </a:r>
            <a:r>
              <a:rPr sz="900" dirty="0">
                <a:latin typeface="Arial Black"/>
                <a:cs typeface="Arial Black"/>
              </a:rPr>
              <a:t>as</a:t>
            </a:r>
            <a:r>
              <a:rPr sz="900" spc="-150" dirty="0">
                <a:latin typeface="Arial Black"/>
                <a:cs typeface="Arial Black"/>
              </a:rPr>
              <a:t> </a:t>
            </a:r>
            <a:r>
              <a:rPr sz="900" spc="-30" dirty="0">
                <a:latin typeface="Arial Black"/>
                <a:cs typeface="Arial Black"/>
              </a:rPr>
              <a:t>t</a:t>
            </a:r>
            <a:r>
              <a:rPr sz="900" spc="-80" dirty="0">
                <a:latin typeface="Arial Black"/>
                <a:cs typeface="Arial Black"/>
              </a:rPr>
              <a:t>a</a:t>
            </a:r>
            <a:r>
              <a:rPr sz="900" spc="-105" dirty="0">
                <a:latin typeface="Arial Black"/>
                <a:cs typeface="Arial Black"/>
              </a:rPr>
              <a:t>r</a:t>
            </a:r>
            <a:r>
              <a:rPr sz="900" spc="-5" dirty="0">
                <a:latin typeface="Arial Black"/>
                <a:cs typeface="Arial Black"/>
              </a:rPr>
              <a:t>i</a:t>
            </a:r>
            <a:r>
              <a:rPr sz="900" spc="-55" dirty="0">
                <a:latin typeface="Arial Black"/>
                <a:cs typeface="Arial Black"/>
              </a:rPr>
              <a:t>f</a:t>
            </a:r>
            <a:r>
              <a:rPr sz="900" spc="-80" dirty="0">
                <a:latin typeface="Arial Black"/>
                <a:cs typeface="Arial Black"/>
              </a:rPr>
              <a:t>a</a:t>
            </a:r>
            <a:r>
              <a:rPr sz="900" dirty="0">
                <a:latin typeface="Arial Black"/>
                <a:cs typeface="Arial Black"/>
              </a:rPr>
              <a:t>s</a:t>
            </a:r>
            <a:r>
              <a:rPr sz="900" spc="-114" dirty="0">
                <a:latin typeface="Arial Black"/>
                <a:cs typeface="Arial Black"/>
              </a:rPr>
              <a:t> </a:t>
            </a:r>
            <a:r>
              <a:rPr sz="900" spc="-75" dirty="0">
                <a:latin typeface="Arial Black"/>
                <a:cs typeface="Arial Black"/>
              </a:rPr>
              <a:t>c</a:t>
            </a:r>
            <a:r>
              <a:rPr sz="900" dirty="0">
                <a:latin typeface="Arial Black"/>
                <a:cs typeface="Arial Black"/>
              </a:rPr>
              <a:t>o</a:t>
            </a:r>
            <a:r>
              <a:rPr sz="900" spc="-100" dirty="0">
                <a:latin typeface="Arial Black"/>
                <a:cs typeface="Arial Black"/>
              </a:rPr>
              <a:t>r</a:t>
            </a:r>
            <a:r>
              <a:rPr sz="900" spc="-30" dirty="0">
                <a:latin typeface="Arial Black"/>
                <a:cs typeface="Arial Black"/>
              </a:rPr>
              <a:t>r</a:t>
            </a:r>
            <a:r>
              <a:rPr sz="900" spc="-75" dirty="0">
                <a:latin typeface="Arial Black"/>
                <a:cs typeface="Arial Black"/>
              </a:rPr>
              <a:t>e</a:t>
            </a:r>
            <a:r>
              <a:rPr sz="900" spc="-25" dirty="0">
                <a:latin typeface="Arial Black"/>
                <a:cs typeface="Arial Black"/>
              </a:rPr>
              <a:t>s</a:t>
            </a:r>
            <a:r>
              <a:rPr sz="900" spc="-75" dirty="0">
                <a:latin typeface="Arial Black"/>
                <a:cs typeface="Arial Black"/>
              </a:rPr>
              <a:t>pon</a:t>
            </a:r>
            <a:r>
              <a:rPr sz="900" dirty="0">
                <a:latin typeface="Arial Black"/>
                <a:cs typeface="Arial Black"/>
              </a:rPr>
              <a:t>d</a:t>
            </a:r>
            <a:r>
              <a:rPr sz="900" spc="-75" dirty="0">
                <a:latin typeface="Arial Black"/>
                <a:cs typeface="Arial Black"/>
              </a:rPr>
              <a:t>ien</a:t>
            </a:r>
            <a:r>
              <a:rPr sz="900" spc="-30" dirty="0">
                <a:latin typeface="Arial Black"/>
                <a:cs typeface="Arial Black"/>
              </a:rPr>
              <a:t>t</a:t>
            </a:r>
            <a:r>
              <a:rPr sz="900" spc="-75" dirty="0">
                <a:latin typeface="Arial Black"/>
                <a:cs typeface="Arial Black"/>
              </a:rPr>
              <a:t>e</a:t>
            </a:r>
            <a:r>
              <a:rPr sz="900" spc="-50" dirty="0">
                <a:latin typeface="Arial Black"/>
                <a:cs typeface="Arial Black"/>
              </a:rPr>
              <a:t>s</a:t>
            </a:r>
            <a:r>
              <a:rPr sz="900" dirty="0">
                <a:latin typeface="Arial Black"/>
                <a:cs typeface="Arial Black"/>
              </a:rPr>
              <a:t>.</a:t>
            </a:r>
            <a:endParaRPr sz="900">
              <a:latin typeface="Arial Black"/>
              <a:cs typeface="Arial Black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432523" y="2141092"/>
          <a:ext cx="2438400" cy="6305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005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Empleado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Empleado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b="1" spc="-5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955"/>
                        </a:lnSpc>
                        <a:spcBef>
                          <a:spcPts val="4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Cónyuge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Empleado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b="1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sz="900" b="1" spc="-3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2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Niño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Familia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$23.51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$51.05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$38.57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$66.10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432523" y="3776853"/>
          <a:ext cx="2438400" cy="6305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005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Empleado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920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Empleado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900" b="1" spc="-5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930"/>
                        </a:lnSpc>
                        <a:spcBef>
                          <a:spcPts val="5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Cónyuge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Empleado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900" b="1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sz="900" b="1" spc="-3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2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Niño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Familia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920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$9.15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$18.05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$21.05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$25.50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4648" y="4707220"/>
            <a:ext cx="1292751" cy="29391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59"/>
            <a:ext cx="9144000" cy="104775"/>
          </a:xfrm>
          <a:custGeom>
            <a:avLst/>
            <a:gdLst/>
            <a:ahLst/>
            <a:cxnLst/>
            <a:rect l="l" t="t" r="r" b="b"/>
            <a:pathLst>
              <a:path w="9144000" h="104775">
                <a:moveTo>
                  <a:pt x="9144000" y="0"/>
                </a:moveTo>
                <a:lnTo>
                  <a:pt x="0" y="0"/>
                </a:lnTo>
                <a:lnTo>
                  <a:pt x="0" y="104453"/>
                </a:lnTo>
                <a:lnTo>
                  <a:pt x="9144000" y="104453"/>
                </a:lnTo>
                <a:lnTo>
                  <a:pt x="9144000" y="0"/>
                </a:lnTo>
                <a:close/>
              </a:path>
            </a:pathLst>
          </a:custGeom>
          <a:solidFill>
            <a:srgbClr val="1244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4817" y="1062942"/>
            <a:ext cx="6424295" cy="79692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200" spc="-55" dirty="0">
                <a:solidFill>
                  <a:srgbClr val="12446F"/>
                </a:solidFill>
                <a:latin typeface="Arial Black"/>
                <a:cs typeface="Arial Black"/>
              </a:rPr>
              <a:t>Seguro</a:t>
            </a:r>
            <a:r>
              <a:rPr sz="1200" spc="-45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sz="1200" spc="-65" dirty="0">
                <a:solidFill>
                  <a:srgbClr val="12446F"/>
                </a:solidFill>
                <a:latin typeface="Arial Black"/>
                <a:cs typeface="Arial Black"/>
              </a:rPr>
              <a:t>de</a:t>
            </a:r>
            <a:r>
              <a:rPr sz="1200" spc="-40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sz="1200" spc="-65" dirty="0">
                <a:solidFill>
                  <a:srgbClr val="12446F"/>
                </a:solidFill>
                <a:latin typeface="Arial Black"/>
                <a:cs typeface="Arial Black"/>
              </a:rPr>
              <a:t>Enfermedades</a:t>
            </a:r>
            <a:r>
              <a:rPr sz="1200" spc="-50" dirty="0">
                <a:solidFill>
                  <a:srgbClr val="12446F"/>
                </a:solidFill>
                <a:latin typeface="Arial Black"/>
                <a:cs typeface="Arial Black"/>
              </a:rPr>
              <a:t> </a:t>
            </a:r>
            <a:r>
              <a:rPr sz="1200" spc="-10" dirty="0">
                <a:solidFill>
                  <a:srgbClr val="12446F"/>
                </a:solidFill>
                <a:latin typeface="Arial Black"/>
                <a:cs typeface="Arial Black"/>
              </a:rPr>
              <a:t>Críticas</a:t>
            </a:r>
            <a:endParaRPr sz="1200" dirty="0">
              <a:latin typeface="Arial Black"/>
              <a:cs typeface="Arial Black"/>
            </a:endParaRPr>
          </a:p>
          <a:p>
            <a:pPr marL="12700" marR="5080">
              <a:lnSpc>
                <a:spcPct val="99700"/>
              </a:lnSpc>
              <a:spcBef>
                <a:spcPts val="140"/>
              </a:spcBef>
            </a:pPr>
            <a:r>
              <a:rPr sz="900" spc="-35" dirty="0">
                <a:latin typeface="Arial Black"/>
                <a:cs typeface="Arial Black"/>
              </a:rPr>
              <a:t>Los</a:t>
            </a:r>
            <a:r>
              <a:rPr sz="900" spc="-170" dirty="0">
                <a:latin typeface="Arial Black"/>
                <a:cs typeface="Arial Black"/>
              </a:rPr>
              <a:t> </a:t>
            </a:r>
            <a:r>
              <a:rPr sz="900" spc="-40" dirty="0">
                <a:latin typeface="Arial Black"/>
                <a:cs typeface="Arial Black"/>
              </a:rPr>
              <a:t>planes</a:t>
            </a:r>
            <a:r>
              <a:rPr sz="900" spc="-75" dirty="0">
                <a:latin typeface="Arial Black"/>
                <a:cs typeface="Arial Black"/>
              </a:rPr>
              <a:t> </a:t>
            </a:r>
            <a:r>
              <a:rPr sz="900" spc="-40" dirty="0">
                <a:latin typeface="Arial Black"/>
                <a:cs typeface="Arial Black"/>
              </a:rPr>
              <a:t>de</a:t>
            </a:r>
            <a:r>
              <a:rPr sz="900" spc="-130" dirty="0">
                <a:latin typeface="Arial Black"/>
                <a:cs typeface="Arial Black"/>
              </a:rPr>
              <a:t> </a:t>
            </a:r>
            <a:r>
              <a:rPr sz="900" spc="-60" dirty="0">
                <a:latin typeface="Arial Black"/>
                <a:cs typeface="Arial Black"/>
              </a:rPr>
              <a:t>enfermedades</a:t>
            </a:r>
            <a:r>
              <a:rPr sz="900" spc="-70" dirty="0">
                <a:latin typeface="Arial Black"/>
                <a:cs typeface="Arial Black"/>
              </a:rPr>
              <a:t> </a:t>
            </a:r>
            <a:r>
              <a:rPr sz="900" spc="-55" dirty="0">
                <a:latin typeface="Arial Black"/>
                <a:cs typeface="Arial Black"/>
              </a:rPr>
              <a:t>críticas</a:t>
            </a:r>
            <a:r>
              <a:rPr sz="900" spc="-75" dirty="0">
                <a:latin typeface="Arial Black"/>
                <a:cs typeface="Arial Black"/>
              </a:rPr>
              <a:t> </a:t>
            </a:r>
            <a:r>
              <a:rPr sz="900" spc="-40" dirty="0">
                <a:latin typeface="Arial Black"/>
                <a:cs typeface="Arial Black"/>
              </a:rPr>
              <a:t>de</a:t>
            </a:r>
            <a:r>
              <a:rPr sz="900" spc="-130" dirty="0">
                <a:latin typeface="Arial Black"/>
                <a:cs typeface="Arial Black"/>
              </a:rPr>
              <a:t> </a:t>
            </a:r>
            <a:r>
              <a:rPr sz="900" spc="-60" dirty="0">
                <a:latin typeface="Arial Black"/>
                <a:cs typeface="Arial Black"/>
              </a:rPr>
              <a:t>MetLife</a:t>
            </a:r>
            <a:r>
              <a:rPr sz="900" spc="-40" dirty="0">
                <a:latin typeface="Arial Black"/>
                <a:cs typeface="Arial Black"/>
              </a:rPr>
              <a:t> </a:t>
            </a:r>
            <a:r>
              <a:rPr sz="900" spc="-65" dirty="0">
                <a:latin typeface="Arial Black"/>
                <a:cs typeface="Arial Black"/>
              </a:rPr>
              <a:t>ofrecen</a:t>
            </a:r>
            <a:r>
              <a:rPr sz="900" spc="-45" dirty="0">
                <a:latin typeface="Arial Black"/>
                <a:cs typeface="Arial Black"/>
              </a:rPr>
              <a:t> </a:t>
            </a:r>
            <a:r>
              <a:rPr sz="900" spc="-55" dirty="0">
                <a:latin typeface="Arial Black"/>
                <a:cs typeface="Arial Black"/>
              </a:rPr>
              <a:t>pagos</a:t>
            </a:r>
            <a:r>
              <a:rPr sz="900" spc="-70" dirty="0">
                <a:latin typeface="Arial Black"/>
                <a:cs typeface="Arial Black"/>
              </a:rPr>
              <a:t> </a:t>
            </a:r>
            <a:r>
              <a:rPr sz="900" spc="-60" dirty="0">
                <a:latin typeface="Arial Black"/>
                <a:cs typeface="Arial Black"/>
              </a:rPr>
              <a:t>únicos</a:t>
            </a:r>
            <a:r>
              <a:rPr sz="900" spc="-75" dirty="0">
                <a:latin typeface="Arial Black"/>
                <a:cs typeface="Arial Black"/>
              </a:rPr>
              <a:t> </a:t>
            </a:r>
            <a:r>
              <a:rPr sz="900" spc="-40" dirty="0">
                <a:latin typeface="Arial Black"/>
                <a:cs typeface="Arial Black"/>
              </a:rPr>
              <a:t>en </a:t>
            </a:r>
            <a:r>
              <a:rPr sz="900" spc="-60" dirty="0">
                <a:latin typeface="Arial Black"/>
                <a:cs typeface="Arial Black"/>
              </a:rPr>
              <a:t>efectivo</a:t>
            </a:r>
            <a:r>
              <a:rPr sz="900" spc="-45" dirty="0">
                <a:latin typeface="Arial Black"/>
                <a:cs typeface="Arial Black"/>
              </a:rPr>
              <a:t> </a:t>
            </a:r>
            <a:r>
              <a:rPr sz="900" spc="-55" dirty="0">
                <a:latin typeface="Arial Black"/>
                <a:cs typeface="Arial Black"/>
              </a:rPr>
              <a:t>para</a:t>
            </a:r>
            <a:r>
              <a:rPr sz="900" spc="-130" dirty="0">
                <a:latin typeface="Arial Black"/>
                <a:cs typeface="Arial Black"/>
              </a:rPr>
              <a:t> </a:t>
            </a:r>
            <a:r>
              <a:rPr sz="900" spc="-50" dirty="0">
                <a:latin typeface="Arial Black"/>
                <a:cs typeface="Arial Black"/>
              </a:rPr>
              <a:t>ayudar</a:t>
            </a:r>
            <a:r>
              <a:rPr sz="900" spc="-70" dirty="0">
                <a:latin typeface="Arial Black"/>
                <a:cs typeface="Arial Black"/>
              </a:rPr>
              <a:t> </a:t>
            </a:r>
            <a:r>
              <a:rPr sz="900" spc="-60" dirty="0">
                <a:latin typeface="Arial Black"/>
                <a:cs typeface="Arial Black"/>
              </a:rPr>
              <a:t>con</a:t>
            </a:r>
            <a:r>
              <a:rPr sz="900" spc="-45" dirty="0">
                <a:latin typeface="Arial Black"/>
                <a:cs typeface="Arial Black"/>
              </a:rPr>
              <a:t> </a:t>
            </a:r>
            <a:r>
              <a:rPr sz="900" spc="-60" dirty="0">
                <a:latin typeface="Arial Black"/>
                <a:cs typeface="Arial Black"/>
              </a:rPr>
              <a:t>los</a:t>
            </a:r>
            <a:r>
              <a:rPr sz="900" spc="-70" dirty="0">
                <a:latin typeface="Arial Black"/>
                <a:cs typeface="Arial Black"/>
              </a:rPr>
              <a:t> </a:t>
            </a:r>
            <a:r>
              <a:rPr sz="900" spc="-55" dirty="0">
                <a:latin typeface="Arial Black"/>
                <a:cs typeface="Arial Black"/>
              </a:rPr>
              <a:t>costos</a:t>
            </a:r>
            <a:r>
              <a:rPr sz="900" spc="-70" dirty="0">
                <a:latin typeface="Arial Black"/>
                <a:cs typeface="Arial Black"/>
              </a:rPr>
              <a:t> </a:t>
            </a:r>
            <a:r>
              <a:rPr sz="900" spc="-25" dirty="0">
                <a:latin typeface="Arial Black"/>
                <a:cs typeface="Arial Black"/>
              </a:rPr>
              <a:t>del </a:t>
            </a:r>
            <a:r>
              <a:rPr sz="900" spc="-60" dirty="0">
                <a:latin typeface="Arial Black"/>
                <a:cs typeface="Arial Black"/>
              </a:rPr>
              <a:t>tratamiento</a:t>
            </a:r>
            <a:r>
              <a:rPr sz="900" spc="-35" dirty="0">
                <a:latin typeface="Arial Black"/>
                <a:cs typeface="Arial Black"/>
              </a:rPr>
              <a:t> </a:t>
            </a:r>
            <a:r>
              <a:rPr sz="900" spc="-40" dirty="0">
                <a:latin typeface="Arial Black"/>
                <a:cs typeface="Arial Black"/>
              </a:rPr>
              <a:t>de</a:t>
            </a:r>
            <a:r>
              <a:rPr sz="900" spc="-114" dirty="0">
                <a:latin typeface="Arial Black"/>
                <a:cs typeface="Arial Black"/>
              </a:rPr>
              <a:t> </a:t>
            </a:r>
            <a:r>
              <a:rPr sz="900" spc="-60" dirty="0">
                <a:latin typeface="Arial Black"/>
                <a:cs typeface="Arial Black"/>
              </a:rPr>
              <a:t>enfermedades</a:t>
            </a:r>
            <a:r>
              <a:rPr sz="900" spc="-55" dirty="0">
                <a:latin typeface="Arial Black"/>
                <a:cs typeface="Arial Black"/>
              </a:rPr>
              <a:t> </a:t>
            </a:r>
            <a:r>
              <a:rPr sz="900" spc="-50" dirty="0">
                <a:latin typeface="Arial Black"/>
                <a:cs typeface="Arial Black"/>
              </a:rPr>
              <a:t>graves</a:t>
            </a:r>
            <a:r>
              <a:rPr sz="900" spc="-55" dirty="0">
                <a:latin typeface="Arial Black"/>
                <a:cs typeface="Arial Black"/>
              </a:rPr>
              <a:t> </a:t>
            </a:r>
            <a:r>
              <a:rPr sz="900" spc="-40" dirty="0">
                <a:latin typeface="Arial Black"/>
                <a:cs typeface="Arial Black"/>
              </a:rPr>
              <a:t>como</a:t>
            </a:r>
            <a:r>
              <a:rPr sz="900" spc="-114" dirty="0">
                <a:latin typeface="Arial Black"/>
                <a:cs typeface="Arial Black"/>
              </a:rPr>
              <a:t> </a:t>
            </a:r>
            <a:r>
              <a:rPr sz="900" spc="-60" dirty="0">
                <a:latin typeface="Arial Black"/>
                <a:cs typeface="Arial Black"/>
              </a:rPr>
              <a:t>accidentes</a:t>
            </a:r>
            <a:r>
              <a:rPr sz="900" spc="-55" dirty="0">
                <a:latin typeface="Arial Black"/>
                <a:cs typeface="Arial Black"/>
              </a:rPr>
              <a:t> </a:t>
            </a:r>
            <a:r>
              <a:rPr sz="900" spc="-65" dirty="0">
                <a:latin typeface="Arial Black"/>
                <a:cs typeface="Arial Black"/>
              </a:rPr>
              <a:t>cerebrovasculares,</a:t>
            </a:r>
            <a:r>
              <a:rPr sz="900" spc="-20" dirty="0">
                <a:latin typeface="Arial Black"/>
                <a:cs typeface="Arial Black"/>
              </a:rPr>
              <a:t> </a:t>
            </a:r>
            <a:r>
              <a:rPr sz="900" spc="-50" dirty="0">
                <a:latin typeface="Arial Black"/>
                <a:cs typeface="Arial Black"/>
              </a:rPr>
              <a:t>ataques</a:t>
            </a:r>
            <a:r>
              <a:rPr sz="900" spc="-55" dirty="0">
                <a:latin typeface="Arial Black"/>
                <a:cs typeface="Arial Black"/>
              </a:rPr>
              <a:t> </a:t>
            </a:r>
            <a:r>
              <a:rPr sz="900" spc="-65" dirty="0">
                <a:latin typeface="Arial Black"/>
                <a:cs typeface="Arial Black"/>
              </a:rPr>
              <a:t>cardíacos</a:t>
            </a:r>
            <a:r>
              <a:rPr sz="900" spc="-55" dirty="0">
                <a:latin typeface="Arial Black"/>
                <a:cs typeface="Arial Black"/>
              </a:rPr>
              <a:t> </a:t>
            </a:r>
            <a:r>
              <a:rPr sz="900" dirty="0">
                <a:latin typeface="Arial Black"/>
                <a:cs typeface="Arial Black"/>
              </a:rPr>
              <a:t>e</a:t>
            </a:r>
            <a:r>
              <a:rPr sz="900" spc="-20" dirty="0">
                <a:latin typeface="Arial Black"/>
                <a:cs typeface="Arial Black"/>
              </a:rPr>
              <a:t> </a:t>
            </a:r>
            <a:r>
              <a:rPr sz="900" spc="-65" dirty="0">
                <a:latin typeface="Arial Black"/>
                <a:cs typeface="Arial Black"/>
              </a:rPr>
              <a:t>insuficiencia</a:t>
            </a:r>
            <a:r>
              <a:rPr sz="900" spc="-114" dirty="0">
                <a:latin typeface="Arial Black"/>
                <a:cs typeface="Arial Black"/>
              </a:rPr>
              <a:t> </a:t>
            </a:r>
            <a:r>
              <a:rPr sz="900" spc="-25" dirty="0">
                <a:latin typeface="Arial Black"/>
                <a:cs typeface="Arial Black"/>
              </a:rPr>
              <a:t>de </a:t>
            </a:r>
            <a:r>
              <a:rPr sz="900" spc="-60" dirty="0">
                <a:latin typeface="Arial Black"/>
                <a:cs typeface="Arial Black"/>
              </a:rPr>
              <a:t>órganos</a:t>
            </a:r>
            <a:r>
              <a:rPr sz="900" spc="-65" dirty="0">
                <a:latin typeface="Arial Black"/>
                <a:cs typeface="Arial Black"/>
              </a:rPr>
              <a:t> mayores.Consulte</a:t>
            </a:r>
            <a:r>
              <a:rPr sz="900" spc="-60" dirty="0">
                <a:latin typeface="Arial Black"/>
                <a:cs typeface="Arial Black"/>
              </a:rPr>
              <a:t> </a:t>
            </a:r>
            <a:r>
              <a:rPr sz="900" spc="-35" dirty="0">
                <a:latin typeface="Arial Black"/>
                <a:cs typeface="Arial Black"/>
              </a:rPr>
              <a:t>los</a:t>
            </a:r>
            <a:r>
              <a:rPr sz="900" spc="-140" dirty="0">
                <a:latin typeface="Arial Black"/>
                <a:cs typeface="Arial Black"/>
              </a:rPr>
              <a:t> </a:t>
            </a:r>
            <a:r>
              <a:rPr sz="900" spc="-60" dirty="0">
                <a:latin typeface="Arial Black"/>
                <a:cs typeface="Arial Black"/>
              </a:rPr>
              <a:t>materiales </a:t>
            </a:r>
            <a:r>
              <a:rPr sz="900" spc="-35" dirty="0">
                <a:latin typeface="Arial Black"/>
                <a:cs typeface="Arial Black"/>
              </a:rPr>
              <a:t>del</a:t>
            </a:r>
            <a:r>
              <a:rPr sz="900" spc="-110" dirty="0">
                <a:latin typeface="Arial Black"/>
                <a:cs typeface="Arial Black"/>
              </a:rPr>
              <a:t> </a:t>
            </a:r>
            <a:r>
              <a:rPr sz="900" spc="-45" dirty="0">
                <a:latin typeface="Arial Black"/>
                <a:cs typeface="Arial Black"/>
              </a:rPr>
              <a:t>plan</a:t>
            </a:r>
            <a:r>
              <a:rPr sz="900" spc="-30" dirty="0">
                <a:latin typeface="Arial Black"/>
                <a:cs typeface="Arial Black"/>
              </a:rPr>
              <a:t> </a:t>
            </a:r>
            <a:r>
              <a:rPr sz="900" spc="-45" dirty="0">
                <a:latin typeface="Arial Black"/>
                <a:cs typeface="Arial Black"/>
              </a:rPr>
              <a:t>de</a:t>
            </a:r>
            <a:r>
              <a:rPr sz="900" spc="-25" dirty="0">
                <a:latin typeface="Arial Black"/>
                <a:cs typeface="Arial Black"/>
              </a:rPr>
              <a:t> </a:t>
            </a:r>
            <a:r>
              <a:rPr sz="900" spc="-70" dirty="0">
                <a:latin typeface="Arial Black"/>
                <a:cs typeface="Arial Black"/>
              </a:rPr>
              <a:t>MetLife</a:t>
            </a:r>
            <a:r>
              <a:rPr sz="900" spc="-25" dirty="0">
                <a:latin typeface="Arial Black"/>
                <a:cs typeface="Arial Black"/>
              </a:rPr>
              <a:t> </a:t>
            </a:r>
            <a:r>
              <a:rPr sz="900" spc="-55" dirty="0">
                <a:latin typeface="Arial Black"/>
                <a:cs typeface="Arial Black"/>
              </a:rPr>
              <a:t>para</a:t>
            </a:r>
            <a:r>
              <a:rPr sz="900" spc="-25" dirty="0">
                <a:latin typeface="Arial Black"/>
                <a:cs typeface="Arial Black"/>
              </a:rPr>
              <a:t> </a:t>
            </a:r>
            <a:r>
              <a:rPr sz="900" spc="-60" dirty="0">
                <a:latin typeface="Arial Black"/>
                <a:cs typeface="Arial Black"/>
              </a:rPr>
              <a:t>obtener</a:t>
            </a:r>
            <a:r>
              <a:rPr sz="900" spc="-145" dirty="0">
                <a:latin typeface="Arial Black"/>
                <a:cs typeface="Arial Black"/>
              </a:rPr>
              <a:t> </a:t>
            </a:r>
            <a:r>
              <a:rPr sz="900" spc="-35" dirty="0">
                <a:latin typeface="Arial Black"/>
                <a:cs typeface="Arial Black"/>
              </a:rPr>
              <a:t>una</a:t>
            </a:r>
            <a:r>
              <a:rPr sz="900" spc="-25" dirty="0">
                <a:latin typeface="Arial Black"/>
                <a:cs typeface="Arial Black"/>
              </a:rPr>
              <a:t> </a:t>
            </a:r>
            <a:r>
              <a:rPr sz="900" spc="-65" dirty="0">
                <a:latin typeface="Arial Black"/>
                <a:cs typeface="Arial Black"/>
              </a:rPr>
              <a:t>lista</a:t>
            </a:r>
            <a:r>
              <a:rPr sz="900" spc="-25" dirty="0">
                <a:latin typeface="Arial Black"/>
                <a:cs typeface="Arial Black"/>
              </a:rPr>
              <a:t> </a:t>
            </a:r>
            <a:r>
              <a:rPr sz="900" spc="-40" dirty="0">
                <a:latin typeface="Arial Black"/>
                <a:cs typeface="Arial Black"/>
              </a:rPr>
              <a:t>de</a:t>
            </a:r>
            <a:r>
              <a:rPr sz="900" spc="-30" dirty="0">
                <a:latin typeface="Arial Black"/>
                <a:cs typeface="Arial Black"/>
              </a:rPr>
              <a:t> </a:t>
            </a:r>
            <a:r>
              <a:rPr sz="900" spc="-60" dirty="0">
                <a:latin typeface="Arial Black"/>
                <a:cs typeface="Arial Black"/>
              </a:rPr>
              <a:t>las</a:t>
            </a:r>
            <a:r>
              <a:rPr sz="900" spc="-55" dirty="0">
                <a:latin typeface="Arial Black"/>
                <a:cs typeface="Arial Black"/>
              </a:rPr>
              <a:t> </a:t>
            </a:r>
            <a:r>
              <a:rPr sz="900" spc="-60" dirty="0">
                <a:latin typeface="Arial Black"/>
                <a:cs typeface="Arial Black"/>
              </a:rPr>
              <a:t>condiciones</a:t>
            </a:r>
            <a:r>
              <a:rPr sz="900" spc="-55" dirty="0">
                <a:latin typeface="Arial Black"/>
                <a:cs typeface="Arial Black"/>
              </a:rPr>
              <a:t> </a:t>
            </a:r>
            <a:r>
              <a:rPr sz="900" spc="-65" dirty="0">
                <a:latin typeface="Arial Black"/>
                <a:cs typeface="Arial Black"/>
              </a:rPr>
              <a:t>cubiertas</a:t>
            </a:r>
            <a:r>
              <a:rPr sz="900" spc="-60" dirty="0">
                <a:latin typeface="Arial Black"/>
                <a:cs typeface="Arial Black"/>
              </a:rPr>
              <a:t> </a:t>
            </a:r>
            <a:r>
              <a:rPr sz="900" spc="-50" dirty="0">
                <a:latin typeface="Arial Black"/>
                <a:cs typeface="Arial Black"/>
              </a:rPr>
              <a:t>y </a:t>
            </a:r>
            <a:r>
              <a:rPr sz="900" spc="-35" dirty="0">
                <a:latin typeface="Arial Black"/>
                <a:cs typeface="Arial Black"/>
              </a:rPr>
              <a:t>las</a:t>
            </a:r>
            <a:r>
              <a:rPr sz="900" spc="-150" dirty="0">
                <a:latin typeface="Arial Black"/>
                <a:cs typeface="Arial Black"/>
              </a:rPr>
              <a:t> </a:t>
            </a:r>
            <a:r>
              <a:rPr sz="900" spc="-60" dirty="0">
                <a:latin typeface="Arial Black"/>
                <a:cs typeface="Arial Black"/>
              </a:rPr>
              <a:t>tarifas</a:t>
            </a:r>
            <a:r>
              <a:rPr sz="900" spc="-45" dirty="0">
                <a:latin typeface="Arial Black"/>
                <a:cs typeface="Arial Black"/>
              </a:rPr>
              <a:t> </a:t>
            </a:r>
            <a:r>
              <a:rPr sz="900" spc="-10" dirty="0">
                <a:latin typeface="Arial Black"/>
                <a:cs typeface="Arial Black"/>
              </a:rPr>
              <a:t>correspondientes.</a:t>
            </a:r>
            <a:endParaRPr sz="900" dirty="0">
              <a:latin typeface="Arial Black"/>
              <a:cs typeface="Arial Black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96150" y="228600"/>
            <a:ext cx="1724025" cy="5715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Beneficios</a:t>
            </a:r>
            <a:r>
              <a:rPr spc="220" dirty="0"/>
              <a:t> </a:t>
            </a:r>
            <a:r>
              <a:rPr dirty="0"/>
              <a:t>suplementarios</a:t>
            </a:r>
            <a:r>
              <a:rPr spc="275" dirty="0"/>
              <a:t> </a:t>
            </a:r>
            <a:r>
              <a:rPr spc="-10" dirty="0"/>
              <a:t>voluntarios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2879" y="4824729"/>
            <a:ext cx="2849880" cy="1511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dirty="0">
                <a:solidFill>
                  <a:srgbClr val="565656"/>
                </a:solidFill>
                <a:latin typeface="Lucida Sans Unicode"/>
                <a:cs typeface="Lucida Sans Unicode"/>
              </a:rPr>
              <a:t>*Estos</a:t>
            </a:r>
            <a:r>
              <a:rPr sz="800" spc="-10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565656"/>
                </a:solidFill>
                <a:latin typeface="Lucida Sans Unicode"/>
                <a:cs typeface="Lucida Sans Unicode"/>
              </a:rPr>
              <a:t>planes</a:t>
            </a:r>
            <a:r>
              <a:rPr sz="800" spc="-5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565656"/>
                </a:solidFill>
                <a:latin typeface="Lucida Sans Unicode"/>
                <a:cs typeface="Lucida Sans Unicode"/>
              </a:rPr>
              <a:t>no</a:t>
            </a:r>
            <a:r>
              <a:rPr sz="800" spc="-25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565656"/>
                </a:solidFill>
                <a:latin typeface="Lucida Sans Unicode"/>
                <a:cs typeface="Lucida Sans Unicode"/>
              </a:rPr>
              <a:t>pretenden</a:t>
            </a:r>
            <a:r>
              <a:rPr sz="800" spc="-25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565656"/>
                </a:solidFill>
                <a:latin typeface="Lucida Sans Unicode"/>
                <a:cs typeface="Lucida Sans Unicode"/>
              </a:rPr>
              <a:t>reemplazar</a:t>
            </a:r>
            <a:r>
              <a:rPr sz="800" spc="-5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565656"/>
                </a:solidFill>
                <a:latin typeface="Lucida Sans Unicode"/>
                <a:cs typeface="Lucida Sans Unicode"/>
              </a:rPr>
              <a:t>el</a:t>
            </a:r>
            <a:r>
              <a:rPr sz="800" spc="-50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565656"/>
                </a:solidFill>
                <a:latin typeface="Lucida Sans Unicode"/>
                <a:cs typeface="Lucida Sans Unicode"/>
              </a:rPr>
              <a:t>seguro</a:t>
            </a:r>
            <a:r>
              <a:rPr sz="800" spc="-20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565656"/>
                </a:solidFill>
                <a:latin typeface="Lucida Sans Unicode"/>
                <a:cs typeface="Lucida Sans Unicode"/>
              </a:rPr>
              <a:t>médico</a:t>
            </a:r>
            <a:endParaRPr sz="800">
              <a:latin typeface="Lucida Sans Unicode"/>
              <a:cs typeface="Lucida Sans Unicode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436245" y="2170176"/>
          <a:ext cx="3048000" cy="17557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2880">
                <a:tc gridSpan="5">
                  <a:txBody>
                    <a:bodyPr/>
                    <a:lstStyle/>
                    <a:p>
                      <a:pPr marL="77851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b="1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MetLife</a:t>
                      </a:r>
                      <a:r>
                        <a:rPr sz="900" b="1" spc="-4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Critical</a:t>
                      </a:r>
                      <a:r>
                        <a:rPr sz="900" b="1" spc="-3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Illness</a:t>
                      </a:r>
                      <a:r>
                        <a:rPr sz="900" b="1" spc="-6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2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$10k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055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900" b="1" spc="-2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Edad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Empleado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Empleado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3810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b="1" spc="-5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38100">
                        <a:lnSpc>
                          <a:spcPts val="950"/>
                        </a:lnSpc>
                        <a:spcBef>
                          <a:spcPts val="4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Cónyuge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Empleado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900" b="1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sz="900" b="1" spc="-3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2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Niño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Familia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900" b="1" spc="-1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0-</a:t>
                      </a: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29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$4.20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$7.20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$6.50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$9.60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b="1" spc="-2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30-</a:t>
                      </a: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39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$5.60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$9.30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$7.90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$11.70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b="1" spc="-2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40-</a:t>
                      </a: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49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$9.40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$15.00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$11.70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$17.40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b="1" spc="-2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50-</a:t>
                      </a: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59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$16.50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$25.50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$18.80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$27.80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900" b="1" spc="-2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60-</a:t>
                      </a: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69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$26.10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$39.60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$28.40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$42.00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70+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$22.10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$33.80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$24.50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$36.10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3949700" y="2177669"/>
          <a:ext cx="3048000" cy="17564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1610">
                <a:tc gridSpan="5">
                  <a:txBody>
                    <a:bodyPr/>
                    <a:lstStyle/>
                    <a:p>
                      <a:pPr marL="78168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b="1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MetLife</a:t>
                      </a:r>
                      <a:r>
                        <a:rPr sz="900" b="1" spc="-6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Critical</a:t>
                      </a:r>
                      <a:r>
                        <a:rPr sz="900" b="1" spc="-3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Illness</a:t>
                      </a:r>
                      <a:r>
                        <a:rPr sz="900" b="1" spc="-6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2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$20k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690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900" b="1" spc="-2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Edad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Empleado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Empleado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900" b="1" spc="-5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41275">
                        <a:lnSpc>
                          <a:spcPts val="950"/>
                        </a:lnSpc>
                        <a:spcBef>
                          <a:spcPts val="5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Cónyuge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065"/>
                        </a:lnSpc>
                        <a:spcBef>
                          <a:spcPts val="16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Employee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12065" algn="ctr">
                        <a:lnSpc>
                          <a:spcPts val="1065"/>
                        </a:lnSpc>
                      </a:pPr>
                      <a:r>
                        <a:rPr sz="900" b="1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+ </a:t>
                      </a: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Child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Familia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900" b="1" spc="-1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0-</a:t>
                      </a: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29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$8.40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$14.40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$13.00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$19.20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b="1" spc="-2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30-</a:t>
                      </a: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39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$11.20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$18.60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$15.80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$23.40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b="1" spc="-2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40-</a:t>
                      </a: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49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$18.80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$30.00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$23.40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$34.80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b="1" spc="-2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50-</a:t>
                      </a: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59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$33.00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$51.00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$37.60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$55.60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900" b="1" spc="-2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60-</a:t>
                      </a: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69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$52.20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$79.20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$56.80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$84.00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900" b="1" spc="-25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70+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$44.20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$67.60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$49.00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900" b="1" spc="-10" dirty="0">
                          <a:solidFill>
                            <a:srgbClr val="002B5C"/>
                          </a:solidFill>
                          <a:latin typeface="Arial"/>
                          <a:cs typeface="Arial"/>
                        </a:rPr>
                        <a:t>$72.20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4648" y="4707220"/>
            <a:ext cx="1292751" cy="29391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6697" y="4488815"/>
            <a:ext cx="8761095" cy="3695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06500"/>
              </a:lnSpc>
              <a:spcBef>
                <a:spcPts val="130"/>
              </a:spcBef>
            </a:pPr>
            <a:r>
              <a:rPr sz="500" dirty="0">
                <a:latin typeface="Lucida Sans Unicode"/>
                <a:cs typeface="Lucida Sans Unicode"/>
              </a:rPr>
              <a:t>1Las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HSA son</a:t>
            </a:r>
            <a:r>
              <a:rPr sz="500" spc="-2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fede*Estos</a:t>
            </a:r>
            <a:r>
              <a:rPr sz="500" spc="-5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planes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no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pretenden</a:t>
            </a:r>
            <a:r>
              <a:rPr sz="500" spc="-3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reemplazar</a:t>
            </a:r>
            <a:r>
              <a:rPr sz="500" spc="-7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el</a:t>
            </a:r>
            <a:r>
              <a:rPr sz="500" spc="-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seguro</a:t>
            </a:r>
            <a:r>
              <a:rPr sz="500" spc="3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médicodeducibles</a:t>
            </a:r>
            <a:r>
              <a:rPr sz="500" spc="-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 impuestos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para gastos</a:t>
            </a:r>
            <a:r>
              <a:rPr sz="500" spc="-5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médicos</a:t>
            </a:r>
            <a:r>
              <a:rPr sz="500" spc="-5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calificados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y</a:t>
            </a:r>
            <a:r>
              <a:rPr sz="500" spc="-5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generalmente</a:t>
            </a:r>
            <a:r>
              <a:rPr sz="500" spc="-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deducibles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del</a:t>
            </a:r>
            <a:r>
              <a:rPr sz="500" spc="6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estado;</a:t>
            </a:r>
            <a:r>
              <a:rPr sz="500" spc="-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Consulte a un</a:t>
            </a:r>
            <a:r>
              <a:rPr sz="500" spc="4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asesor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fiscal</a:t>
            </a:r>
            <a:r>
              <a:rPr sz="500" spc="6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para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obtener más</a:t>
            </a:r>
            <a:r>
              <a:rPr sz="500" spc="-4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detalles.</a:t>
            </a:r>
            <a:r>
              <a:rPr sz="500" spc="-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|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2Las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inversiones</a:t>
            </a:r>
            <a:r>
              <a:rPr sz="500" spc="2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están</a:t>
            </a:r>
            <a:r>
              <a:rPr sz="500" spc="-3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sujetas</a:t>
            </a:r>
            <a:r>
              <a:rPr sz="500" spc="-5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a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riesgos,</a:t>
            </a:r>
            <a:r>
              <a:rPr sz="500" spc="5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incluida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spc="-25" dirty="0">
                <a:latin typeface="Lucida Sans Unicode"/>
                <a:cs typeface="Lucida Sans Unicode"/>
              </a:rPr>
              <a:t>la</a:t>
            </a:r>
            <a:r>
              <a:rPr sz="500" spc="50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posible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pérdida</a:t>
            </a:r>
            <a:r>
              <a:rPr sz="500" spc="-6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del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capital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invertido, </a:t>
            </a:r>
            <a:r>
              <a:rPr sz="500" dirty="0">
                <a:latin typeface="Lucida Sans Unicode"/>
                <a:cs typeface="Lucida Sans Unicode"/>
              </a:rPr>
              <a:t>y</a:t>
            </a:r>
            <a:r>
              <a:rPr sz="500" spc="3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no</a:t>
            </a:r>
            <a:r>
              <a:rPr sz="500" spc="-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están</a:t>
            </a:r>
            <a:r>
              <a:rPr sz="500" spc="6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aseguradas</a:t>
            </a:r>
            <a:r>
              <a:rPr sz="500" spc="-4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por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la</a:t>
            </a:r>
            <a:r>
              <a:rPr sz="500" spc="-6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FDIC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o</a:t>
            </a:r>
            <a:r>
              <a:rPr sz="500" spc="-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la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NCUA,</a:t>
            </a:r>
            <a:r>
              <a:rPr sz="500" spc="-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ni</a:t>
            </a:r>
            <a:r>
              <a:rPr sz="500" spc="8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garantizadas</a:t>
            </a:r>
            <a:r>
              <a:rPr sz="500" spc="-4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por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HealthEquity,</a:t>
            </a:r>
            <a:r>
              <a:rPr sz="500" spc="-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Inc.</a:t>
            </a:r>
            <a:r>
              <a:rPr sz="500" spc="-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La</a:t>
            </a:r>
            <a:r>
              <a:rPr sz="500" spc="2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inversión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a</a:t>
            </a:r>
            <a:r>
              <a:rPr sz="500" spc="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través</a:t>
            </a:r>
            <a:r>
              <a:rPr sz="500" spc="4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la</a:t>
            </a:r>
            <a:r>
              <a:rPr sz="500" spc="2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plataforma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inversión</a:t>
            </a:r>
            <a:r>
              <a:rPr sz="500" spc="-9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HealthEquity</a:t>
            </a:r>
            <a:r>
              <a:rPr sz="500" spc="4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está</a:t>
            </a:r>
            <a:r>
              <a:rPr sz="500" spc="-6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sujeta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a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los</a:t>
            </a:r>
            <a:r>
              <a:rPr sz="500" spc="-4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términos</a:t>
            </a:r>
            <a:r>
              <a:rPr sz="500" spc="-4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y</a:t>
            </a:r>
            <a:r>
              <a:rPr sz="500" spc="3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condiciones</a:t>
            </a:r>
            <a:r>
              <a:rPr sz="500" spc="4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del</a:t>
            </a:r>
            <a:r>
              <a:rPr sz="500" spc="8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Acuerdo</a:t>
            </a:r>
            <a:r>
              <a:rPr sz="500" spc="6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custodia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la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cuenta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ahorros</a:t>
            </a:r>
            <a:r>
              <a:rPr sz="500" spc="4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para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spc="-25" dirty="0">
                <a:latin typeface="Lucida Sans Unicode"/>
                <a:cs typeface="Lucida Sans Unicode"/>
              </a:rPr>
              <a:t>la</a:t>
            </a:r>
            <a:r>
              <a:rPr sz="500" spc="50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salud</a:t>
            </a:r>
            <a:r>
              <a:rPr sz="500" spc="5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y</a:t>
            </a:r>
            <a:r>
              <a:rPr sz="500" spc="-5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cualquier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suplemento</a:t>
            </a:r>
            <a:r>
              <a:rPr sz="500" spc="-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</a:t>
            </a:r>
            <a:r>
              <a:rPr sz="500" spc="-7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inversión</a:t>
            </a:r>
            <a:r>
              <a:rPr sz="500" spc="-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aplicable.</a:t>
            </a:r>
            <a:r>
              <a:rPr sz="500" spc="-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|</a:t>
            </a:r>
            <a:r>
              <a:rPr sz="500" spc="4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3Ejemplo</a:t>
            </a:r>
            <a:r>
              <a:rPr sz="500" spc="-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solo</a:t>
            </a:r>
            <a:r>
              <a:rPr sz="500" spc="-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para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ilustración;</a:t>
            </a:r>
            <a:r>
              <a:rPr sz="500" spc="7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ahorros</a:t>
            </a:r>
            <a:r>
              <a:rPr sz="500" spc="4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basados</a:t>
            </a:r>
            <a:r>
              <a:rPr sz="500" spc="-4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en</a:t>
            </a:r>
            <a:r>
              <a:rPr sz="500" spc="-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una</a:t>
            </a:r>
            <a:r>
              <a:rPr sz="500" spc="-6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categoría</a:t>
            </a:r>
            <a:r>
              <a:rPr sz="500" spc="-6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impositiva</a:t>
            </a:r>
            <a:r>
              <a:rPr sz="500" spc="-6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federal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y</a:t>
            </a:r>
            <a:r>
              <a:rPr sz="500" spc="3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estatal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del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20%.</a:t>
            </a:r>
            <a:r>
              <a:rPr sz="500" spc="-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|</a:t>
            </a:r>
            <a:r>
              <a:rPr sz="500" spc="4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HealthEquity</a:t>
            </a:r>
            <a:r>
              <a:rPr sz="500" spc="4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no</a:t>
            </a:r>
            <a:r>
              <a:rPr sz="500" spc="6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brinda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asesoramiento</a:t>
            </a:r>
            <a:r>
              <a:rPr sz="500" spc="-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legal,</a:t>
            </a:r>
            <a:r>
              <a:rPr sz="500" spc="7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fiscal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o</a:t>
            </a:r>
            <a:r>
              <a:rPr sz="500" spc="-2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financiero.</a:t>
            </a:r>
            <a:endParaRPr sz="5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500" dirty="0">
                <a:latin typeface="Lucida Sans Unicode"/>
                <a:cs typeface="Lucida Sans Unicode"/>
              </a:rPr>
              <a:t>Derechos</a:t>
            </a:r>
            <a:r>
              <a:rPr sz="500" spc="-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</a:t>
            </a:r>
            <a:r>
              <a:rPr sz="500" spc="4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autor</a:t>
            </a:r>
            <a:r>
              <a:rPr sz="500" spc="5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©</a:t>
            </a:r>
            <a:r>
              <a:rPr sz="500" spc="-6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2025</a:t>
            </a:r>
            <a:r>
              <a:rPr sz="500" spc="3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HealthEquity,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Inc.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Todos</a:t>
            </a:r>
            <a:r>
              <a:rPr sz="500" spc="-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los</a:t>
            </a:r>
            <a:r>
              <a:rPr sz="500" spc="-2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derechos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reservados.</a:t>
            </a:r>
            <a:endParaRPr sz="5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525" y="-50"/>
            <a:ext cx="9134475" cy="466725"/>
          </a:xfrm>
          <a:custGeom>
            <a:avLst/>
            <a:gdLst/>
            <a:ahLst/>
            <a:cxnLst/>
            <a:rect l="l" t="t" r="r" b="b"/>
            <a:pathLst>
              <a:path w="9134475" h="466725">
                <a:moveTo>
                  <a:pt x="9134348" y="0"/>
                </a:moveTo>
                <a:lnTo>
                  <a:pt x="0" y="0"/>
                </a:lnTo>
                <a:lnTo>
                  <a:pt x="0" y="466648"/>
                </a:lnTo>
                <a:lnTo>
                  <a:pt x="9134348" y="466648"/>
                </a:lnTo>
                <a:lnTo>
                  <a:pt x="9134348" y="0"/>
                </a:lnTo>
                <a:close/>
              </a:path>
            </a:pathLst>
          </a:custGeom>
          <a:solidFill>
            <a:srgbClr val="1244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33775" y="26352"/>
            <a:ext cx="1437640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spc="-10" dirty="0">
                <a:solidFill>
                  <a:srgbClr val="FFFFFF"/>
                </a:solidFill>
              </a:rPr>
              <a:t>Health</a:t>
            </a:r>
            <a:r>
              <a:rPr sz="1700" spc="-10" dirty="0">
                <a:solidFill>
                  <a:srgbClr val="FFFFFF"/>
                </a:solidFill>
                <a:latin typeface="Arial Black"/>
                <a:cs typeface="Arial Black"/>
              </a:rPr>
              <a:t>Equity</a:t>
            </a:r>
            <a:endParaRPr sz="17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22265" y="16827"/>
            <a:ext cx="444500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HSA</a:t>
            </a:r>
            <a:endParaRPr sz="1700">
              <a:latin typeface="Lucida Sans Unicode"/>
              <a:cs typeface="Lucida Sans Unicode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208651" y="85725"/>
            <a:ext cx="3497579" cy="295275"/>
            <a:chOff x="5208651" y="85725"/>
            <a:chExt cx="3497579" cy="295275"/>
          </a:xfrm>
        </p:grpSpPr>
        <p:sp>
          <p:nvSpPr>
            <p:cNvPr id="7" name="object 7"/>
            <p:cNvSpPr/>
            <p:nvPr/>
          </p:nvSpPr>
          <p:spPr>
            <a:xfrm>
              <a:off x="5215001" y="109600"/>
              <a:ext cx="0" cy="257175"/>
            </a:xfrm>
            <a:custGeom>
              <a:avLst/>
              <a:gdLst/>
              <a:ahLst/>
              <a:cxnLst/>
              <a:rect l="l" t="t" r="r" b="b"/>
              <a:pathLst>
                <a:path h="257175">
                  <a:moveTo>
                    <a:pt x="0" y="0"/>
                  </a:moveTo>
                  <a:lnTo>
                    <a:pt x="0" y="256921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91400" y="85725"/>
              <a:ext cx="1314450" cy="295275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57375" y="704850"/>
            <a:ext cx="3038475" cy="3562350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5486400" y="3543300"/>
            <a:ext cx="3571875" cy="1600200"/>
            <a:chOff x="5486400" y="3543300"/>
            <a:chExt cx="3571875" cy="160020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6400" y="3543300"/>
              <a:ext cx="2571750" cy="92392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43775" y="4371975"/>
              <a:ext cx="1714500" cy="771524"/>
            </a:xfrm>
            <a:prstGeom prst="rect">
              <a:avLst/>
            </a:prstGeom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CC663827-3E30-88D8-695A-B90ADE5422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9011" y="495798"/>
            <a:ext cx="3176839" cy="38671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EA87DF-B4DC-25D6-593D-DB6385C18A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576" y="3420922"/>
            <a:ext cx="2805398" cy="104630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2418CD6-7C26-F002-DAB4-4D1F76CB51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78606" y="573314"/>
            <a:ext cx="1587338" cy="277923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7647" y="4448492"/>
            <a:ext cx="8754745" cy="3352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sz="500" dirty="0">
                <a:latin typeface="Lucida Sans Unicode"/>
                <a:cs typeface="Lucida Sans Unicode"/>
              </a:rPr>
              <a:t>1Las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FSA nunca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se</a:t>
            </a:r>
            <a:r>
              <a:rPr sz="500" spc="-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gravan</a:t>
            </a:r>
            <a:r>
              <a:rPr sz="500" spc="3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a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nivel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</a:t>
            </a:r>
            <a:r>
              <a:rPr sz="500" spc="-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impuesto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federal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sobre</a:t>
            </a:r>
            <a:r>
              <a:rPr sz="500" spc="-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la renta</a:t>
            </a:r>
            <a:r>
              <a:rPr sz="500" spc="-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cuando</a:t>
            </a:r>
            <a:r>
              <a:rPr sz="500" spc="4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se</a:t>
            </a:r>
            <a:r>
              <a:rPr sz="500" spc="-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usan</a:t>
            </a:r>
            <a:r>
              <a:rPr sz="500" spc="-4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adecuadamente para</a:t>
            </a:r>
            <a:r>
              <a:rPr sz="500" spc="-7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gastos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 atención</a:t>
            </a:r>
            <a:r>
              <a:rPr sz="500" spc="3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médica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elegibles.</a:t>
            </a:r>
            <a:r>
              <a:rPr sz="500" spc="-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Además,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la</a:t>
            </a:r>
            <a:r>
              <a:rPr sz="500" spc="-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mayoría de</a:t>
            </a:r>
            <a:r>
              <a:rPr sz="500" spc="-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los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estados</a:t>
            </a:r>
            <a:r>
              <a:rPr sz="500" spc="2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reconocen</a:t>
            </a:r>
            <a:r>
              <a:rPr sz="500" spc="-4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los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fondos</a:t>
            </a:r>
            <a:r>
              <a:rPr sz="500" spc="-5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</a:t>
            </a:r>
            <a:r>
              <a:rPr sz="500" spc="-8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la</a:t>
            </a:r>
            <a:r>
              <a:rPr sz="500" spc="-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FSA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como</a:t>
            </a:r>
            <a:r>
              <a:rPr sz="500" spc="-3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deducibles</a:t>
            </a:r>
            <a:r>
              <a:rPr sz="500" spc="-5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 impuestos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con</a:t>
            </a:r>
            <a:r>
              <a:rPr sz="500" spc="3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muy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pocas</a:t>
            </a:r>
            <a:r>
              <a:rPr sz="500" spc="-5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excepciones.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Consulte </a:t>
            </a:r>
            <a:r>
              <a:rPr sz="500" spc="-50" dirty="0">
                <a:latin typeface="Lucida Sans Unicode"/>
                <a:cs typeface="Lucida Sans Unicode"/>
              </a:rPr>
              <a:t>a</a:t>
            </a:r>
            <a:r>
              <a:rPr sz="500" spc="50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un</a:t>
            </a:r>
            <a:r>
              <a:rPr sz="500" spc="5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asesor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fiscal</a:t>
            </a:r>
            <a:r>
              <a:rPr sz="500" spc="7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sobre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las</a:t>
            </a:r>
            <a:r>
              <a:rPr sz="500" spc="3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reglas</a:t>
            </a:r>
            <a:r>
              <a:rPr sz="500" spc="3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específicas</a:t>
            </a:r>
            <a:r>
              <a:rPr sz="500" spc="3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su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estado.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|</a:t>
            </a:r>
            <a:r>
              <a:rPr sz="500" spc="3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2El ejemplo</a:t>
            </a:r>
            <a:r>
              <a:rPr sz="500" spc="-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es</a:t>
            </a:r>
            <a:r>
              <a:rPr sz="500" spc="-5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solo</a:t>
            </a:r>
            <a:r>
              <a:rPr sz="500" spc="-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para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fines</a:t>
            </a:r>
            <a:r>
              <a:rPr sz="500" spc="-5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ilustrativos.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Los</a:t>
            </a:r>
            <a:r>
              <a:rPr sz="500" spc="-5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ahorros</a:t>
            </a:r>
            <a:r>
              <a:rPr sz="500" spc="-4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estimados</a:t>
            </a:r>
            <a:r>
              <a:rPr sz="500" spc="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se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basan</a:t>
            </a:r>
            <a:r>
              <a:rPr sz="500" spc="-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en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una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contribución</a:t>
            </a:r>
            <a:r>
              <a:rPr sz="500" spc="5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anual</a:t>
            </a:r>
            <a:r>
              <a:rPr sz="500" dirty="0">
                <a:latin typeface="Lucida Sans Unicode"/>
                <a:cs typeface="Lucida Sans Unicode"/>
              </a:rPr>
              <a:t> máxima</a:t>
            </a:r>
            <a:r>
              <a:rPr sz="500" spc="-7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y</a:t>
            </a:r>
            <a:r>
              <a:rPr sz="500" spc="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una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categoría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combinada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impuestos</a:t>
            </a:r>
            <a:r>
              <a:rPr sz="500" spc="3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sobre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la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renta</a:t>
            </a:r>
            <a:r>
              <a:rPr sz="500" spc="-7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federal y</a:t>
            </a:r>
            <a:r>
              <a:rPr sz="500" spc="2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estatal</a:t>
            </a:r>
            <a:r>
              <a:rPr sz="500" dirty="0">
                <a:latin typeface="Lucida Sans Unicode"/>
                <a:cs typeface="Lucida Sans Unicode"/>
              </a:rPr>
              <a:t> asumida</a:t>
            </a:r>
            <a:r>
              <a:rPr sz="500" spc="-7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del</a:t>
            </a:r>
            <a:r>
              <a:rPr sz="500" spc="8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20%.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Los</a:t>
            </a:r>
            <a:r>
              <a:rPr sz="500" spc="-5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ahorros</a:t>
            </a:r>
            <a:r>
              <a:rPr sz="500" spc="-5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reales</a:t>
            </a:r>
            <a:r>
              <a:rPr sz="500" spc="50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dependerán</a:t>
            </a:r>
            <a:r>
              <a:rPr sz="500" spc="-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del monto</a:t>
            </a:r>
            <a:r>
              <a:rPr sz="500" spc="6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su</a:t>
            </a:r>
            <a:r>
              <a:rPr sz="500" spc="-2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contribución</a:t>
            </a:r>
            <a:r>
              <a:rPr sz="500" spc="-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y</a:t>
            </a:r>
            <a:r>
              <a:rPr sz="500" spc="4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los</a:t>
            </a:r>
            <a:r>
              <a:rPr sz="500" spc="4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ingresos</a:t>
            </a:r>
            <a:r>
              <a:rPr sz="500" spc="-4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imponibles</a:t>
            </a:r>
            <a:r>
              <a:rPr sz="500" spc="-4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y</a:t>
            </a:r>
            <a:r>
              <a:rPr sz="500" spc="3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el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estado</a:t>
            </a:r>
            <a:r>
              <a:rPr sz="500" spc="6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fiscal.</a:t>
            </a:r>
            <a:r>
              <a:rPr sz="500" spc="7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|</a:t>
            </a:r>
            <a:r>
              <a:rPr sz="500" spc="-5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3El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límite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contribución</a:t>
            </a:r>
            <a:r>
              <a:rPr sz="500" spc="-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es</a:t>
            </a:r>
            <a:r>
              <a:rPr sz="500" spc="-4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exacto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a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partir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del </a:t>
            </a:r>
            <a:r>
              <a:rPr sz="500" spc="-10" dirty="0">
                <a:latin typeface="Lucida Sans Unicode"/>
                <a:cs typeface="Lucida Sans Unicode"/>
              </a:rPr>
              <a:t>22/10/24. </a:t>
            </a:r>
            <a:r>
              <a:rPr sz="500" dirty="0">
                <a:latin typeface="Lucida Sans Unicode"/>
                <a:cs typeface="Lucida Sans Unicode"/>
              </a:rPr>
              <a:t>Cada</a:t>
            </a:r>
            <a:r>
              <a:rPr sz="500" spc="-6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otoño,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el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IRS</a:t>
            </a:r>
            <a:r>
              <a:rPr sz="500" spc="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actualiza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los</a:t>
            </a:r>
            <a:r>
              <a:rPr sz="500" spc="-4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límites</a:t>
            </a:r>
            <a:r>
              <a:rPr sz="500" spc="-4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contribución</a:t>
            </a:r>
            <a:r>
              <a:rPr sz="500" spc="-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la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FSA.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Para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obtener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la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información</a:t>
            </a:r>
            <a:r>
              <a:rPr sz="500" spc="-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más</a:t>
            </a:r>
            <a:r>
              <a:rPr sz="500" spc="4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reciente,</a:t>
            </a:r>
            <a:r>
              <a:rPr sz="500" spc="7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visite:</a:t>
            </a:r>
            <a:endParaRPr sz="5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500" spc="-10" dirty="0">
                <a:latin typeface="Lucida Sans Unicode"/>
                <a:cs typeface="Lucida Sans Unicode"/>
              </a:rPr>
              <a:t>HealthEquity.com/Learn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|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HealthEquity</a:t>
            </a:r>
            <a:r>
              <a:rPr sz="500" spc="5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no</a:t>
            </a:r>
            <a:r>
              <a:rPr sz="500" spc="7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brinda</a:t>
            </a:r>
            <a:r>
              <a:rPr sz="500" spc="3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asesoramiento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legal,</a:t>
            </a:r>
            <a:r>
              <a:rPr sz="500" spc="8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fiscal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o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financiero.Copyright</a:t>
            </a:r>
            <a:r>
              <a:rPr sz="500" spc="5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©</a:t>
            </a:r>
            <a:r>
              <a:rPr sz="500" spc="-10" dirty="0">
                <a:latin typeface="Lucida Sans Unicode"/>
                <a:cs typeface="Lucida Sans Unicode"/>
              </a:rPr>
              <a:t> HealthEquity,</a:t>
            </a:r>
            <a:r>
              <a:rPr sz="500" spc="7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Inc.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All</a:t>
            </a:r>
            <a:r>
              <a:rPr sz="500" spc="-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rights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reserved.</a:t>
            </a:r>
            <a:endParaRPr sz="5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-25"/>
            <a:ext cx="9144000" cy="457200"/>
          </a:xfrm>
          <a:custGeom>
            <a:avLst/>
            <a:gdLst/>
            <a:ahLst/>
            <a:cxnLst/>
            <a:rect l="l" t="t" r="r" b="b"/>
            <a:pathLst>
              <a:path w="9144000" h="457200">
                <a:moveTo>
                  <a:pt x="9144000" y="0"/>
                </a:moveTo>
                <a:lnTo>
                  <a:pt x="0" y="0"/>
                </a:lnTo>
                <a:lnTo>
                  <a:pt x="0" y="457098"/>
                </a:lnTo>
                <a:lnTo>
                  <a:pt x="9144000" y="457098"/>
                </a:lnTo>
                <a:lnTo>
                  <a:pt x="9144000" y="0"/>
                </a:lnTo>
                <a:close/>
              </a:path>
            </a:pathLst>
          </a:custGeom>
          <a:solidFill>
            <a:srgbClr val="1244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54400" y="-37147"/>
            <a:ext cx="2211705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818005" algn="l"/>
              </a:tabLst>
            </a:pPr>
            <a:r>
              <a:rPr sz="1700" spc="-10" dirty="0">
                <a:solidFill>
                  <a:srgbClr val="FFFFFF"/>
                </a:solidFill>
              </a:rPr>
              <a:t>Health</a:t>
            </a:r>
            <a:r>
              <a:rPr sz="1700" spc="-10" dirty="0">
                <a:solidFill>
                  <a:srgbClr val="FFFFFF"/>
                </a:solidFill>
                <a:latin typeface="Arial Black"/>
                <a:cs typeface="Arial Black"/>
              </a:rPr>
              <a:t>Equity</a:t>
            </a:r>
            <a:r>
              <a:rPr sz="1700" dirty="0">
                <a:solidFill>
                  <a:srgbClr val="FFFFFF"/>
                </a:solidFill>
                <a:latin typeface="Arial Black"/>
                <a:cs typeface="Arial Black"/>
              </a:rPr>
              <a:t>	</a:t>
            </a:r>
            <a:r>
              <a:rPr sz="1700" spc="-25" dirty="0">
                <a:solidFill>
                  <a:srgbClr val="FFFFFF"/>
                </a:solidFill>
              </a:rPr>
              <a:t>FSA</a:t>
            </a:r>
            <a:endParaRPr sz="1700">
              <a:latin typeface="Arial Black"/>
              <a:cs typeface="Arial Black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141976" y="52451"/>
            <a:ext cx="3545204" cy="319405"/>
            <a:chOff x="5141976" y="52451"/>
            <a:chExt cx="3545204" cy="319405"/>
          </a:xfrm>
        </p:grpSpPr>
        <p:sp>
          <p:nvSpPr>
            <p:cNvPr id="6" name="object 6"/>
            <p:cNvSpPr/>
            <p:nvPr/>
          </p:nvSpPr>
          <p:spPr>
            <a:xfrm>
              <a:off x="5148326" y="52451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h="266700">
                  <a:moveTo>
                    <a:pt x="0" y="0"/>
                  </a:moveTo>
                  <a:lnTo>
                    <a:pt x="0" y="266319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72350" y="76200"/>
              <a:ext cx="1314450" cy="295275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91200" y="533400"/>
            <a:ext cx="2028825" cy="376237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43775" y="4371975"/>
            <a:ext cx="1714500" cy="7715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3595DD8-DC25-59EB-D9C8-58F54CA270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6400" y="609892"/>
            <a:ext cx="3075068" cy="360078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951B448-79C0-FC03-D8BD-8F945AFAFC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1200" y="557042"/>
            <a:ext cx="2030643" cy="363854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50"/>
            <a:ext cx="9144000" cy="466725"/>
            <a:chOff x="0" y="-50"/>
            <a:chExt cx="9144000" cy="466725"/>
          </a:xfrm>
        </p:grpSpPr>
        <p:sp>
          <p:nvSpPr>
            <p:cNvPr id="3" name="object 3"/>
            <p:cNvSpPr/>
            <p:nvPr/>
          </p:nvSpPr>
          <p:spPr>
            <a:xfrm>
              <a:off x="0" y="-50"/>
              <a:ext cx="9144000" cy="466725"/>
            </a:xfrm>
            <a:custGeom>
              <a:avLst/>
              <a:gdLst/>
              <a:ahLst/>
              <a:cxnLst/>
              <a:rect l="l" t="t" r="r" b="b"/>
              <a:pathLst>
                <a:path w="9144000" h="466725">
                  <a:moveTo>
                    <a:pt x="9144000" y="0"/>
                  </a:moveTo>
                  <a:lnTo>
                    <a:pt x="0" y="0"/>
                  </a:lnTo>
                  <a:lnTo>
                    <a:pt x="0" y="466648"/>
                  </a:lnTo>
                  <a:lnTo>
                    <a:pt x="9144000" y="466648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1244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933950" y="85725"/>
              <a:ext cx="19050" cy="266700"/>
            </a:xfrm>
            <a:custGeom>
              <a:avLst/>
              <a:gdLst/>
              <a:ahLst/>
              <a:cxnLst/>
              <a:rect l="l" t="t" r="r" b="b"/>
              <a:pathLst>
                <a:path w="19050" h="266700">
                  <a:moveTo>
                    <a:pt x="19050" y="0"/>
                  </a:moveTo>
                  <a:lnTo>
                    <a:pt x="0" y="0"/>
                  </a:lnTo>
                  <a:lnTo>
                    <a:pt x="0" y="266446"/>
                  </a:lnTo>
                  <a:lnTo>
                    <a:pt x="19050" y="266446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5407" y="4598704"/>
            <a:ext cx="8669020" cy="39814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500" dirty="0">
                <a:latin typeface="Lucida Sans Unicode"/>
                <a:cs typeface="Lucida Sans Unicode"/>
              </a:rPr>
              <a:t>1DCFSA son</a:t>
            </a:r>
            <a:r>
              <a:rPr sz="500" spc="4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deducibles</a:t>
            </a:r>
            <a:r>
              <a:rPr sz="500" spc="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 </a:t>
            </a:r>
            <a:r>
              <a:rPr sz="500" spc="-10" dirty="0">
                <a:latin typeface="Lucida Sans Unicode"/>
                <a:cs typeface="Lucida Sans Unicode"/>
              </a:rPr>
              <a:t>impuestos</a:t>
            </a:r>
            <a:r>
              <a:rPr sz="500" spc="-5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federales</a:t>
            </a:r>
            <a:r>
              <a:rPr sz="500" spc="2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para</a:t>
            </a:r>
            <a:r>
              <a:rPr sz="500" dirty="0">
                <a:latin typeface="Lucida Sans Unicode"/>
                <a:cs typeface="Lucida Sans Unicode"/>
              </a:rPr>
              <a:t> gastos</a:t>
            </a:r>
            <a:r>
              <a:rPr sz="500" spc="-5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elegibles</a:t>
            </a:r>
            <a:r>
              <a:rPr sz="500" spc="-5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y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generalmente</a:t>
            </a:r>
            <a:r>
              <a:rPr sz="500" dirty="0">
                <a:latin typeface="Lucida Sans Unicode"/>
                <a:cs typeface="Lucida Sans Unicode"/>
              </a:rPr>
              <a:t> deducibles</a:t>
            </a:r>
            <a:r>
              <a:rPr sz="500" spc="-5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del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estado;</a:t>
            </a:r>
            <a:r>
              <a:rPr sz="500" spc="-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Consulte a </a:t>
            </a:r>
            <a:r>
              <a:rPr sz="500" spc="-10" dirty="0">
                <a:latin typeface="Lucida Sans Unicode"/>
                <a:cs typeface="Lucida Sans Unicode"/>
              </a:rPr>
              <a:t>un</a:t>
            </a:r>
            <a:r>
              <a:rPr sz="500" spc="-3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asesor</a:t>
            </a:r>
            <a:r>
              <a:rPr sz="500" spc="5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fiscal</a:t>
            </a:r>
            <a:r>
              <a:rPr sz="500" spc="6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para</a:t>
            </a:r>
            <a:r>
              <a:rPr sz="500" spc="-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obtener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más</a:t>
            </a:r>
            <a:r>
              <a:rPr sz="500" spc="-5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detalles.</a:t>
            </a:r>
            <a:r>
              <a:rPr sz="500" spc="5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|</a:t>
            </a:r>
            <a:r>
              <a:rPr sz="500" spc="-6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2Ejemplo</a:t>
            </a:r>
            <a:r>
              <a:rPr sz="500" spc="4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solo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para</a:t>
            </a:r>
            <a:r>
              <a:rPr sz="500" spc="-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ilustración;</a:t>
            </a:r>
            <a:r>
              <a:rPr sz="500" spc="-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ahorros</a:t>
            </a:r>
            <a:r>
              <a:rPr sz="500" spc="-5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basados</a:t>
            </a:r>
            <a:r>
              <a:rPr sz="500" spc="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en</a:t>
            </a:r>
            <a:r>
              <a:rPr sz="500" spc="4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una categoría</a:t>
            </a:r>
            <a:r>
              <a:rPr sz="500" spc="-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impositiva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federal </a:t>
            </a:r>
            <a:r>
              <a:rPr sz="500" dirty="0">
                <a:latin typeface="Lucida Sans Unicode"/>
                <a:cs typeface="Lucida Sans Unicode"/>
              </a:rPr>
              <a:t>y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estatal</a:t>
            </a:r>
            <a:r>
              <a:rPr sz="500" spc="-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del</a:t>
            </a:r>
            <a:r>
              <a:rPr sz="500" spc="-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20%.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|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3Límite </a:t>
            </a:r>
            <a:r>
              <a:rPr sz="500" spc="-25" dirty="0">
                <a:latin typeface="Lucida Sans Unicode"/>
                <a:cs typeface="Lucida Sans Unicode"/>
              </a:rPr>
              <a:t>de</a:t>
            </a:r>
            <a:endParaRPr sz="5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500" spc="-10" dirty="0">
                <a:latin typeface="Lucida Sans Unicode"/>
                <a:cs typeface="Lucida Sans Unicode"/>
              </a:rPr>
              <a:t>cotización</a:t>
            </a:r>
            <a:r>
              <a:rPr sz="500" spc="-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exacto</a:t>
            </a:r>
            <a:r>
              <a:rPr sz="500" spc="-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a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partir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del </a:t>
            </a:r>
            <a:r>
              <a:rPr sz="500" spc="-10" dirty="0">
                <a:latin typeface="Lucida Sans Unicode"/>
                <a:cs typeface="Lucida Sans Unicode"/>
              </a:rPr>
              <a:t>14.07.2025.</a:t>
            </a:r>
            <a:r>
              <a:rPr sz="500" spc="7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Aumento</a:t>
            </a:r>
            <a:r>
              <a:rPr sz="500" spc="-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del límite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a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partir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del</a:t>
            </a:r>
            <a:r>
              <a:rPr sz="500" spc="80" dirty="0">
                <a:latin typeface="Lucida Sans Unicode"/>
                <a:cs typeface="Lucida Sans Unicode"/>
              </a:rPr>
              <a:t> </a:t>
            </a:r>
            <a:r>
              <a:rPr sz="500" spc="-20" dirty="0">
                <a:latin typeface="Lucida Sans Unicode"/>
                <a:cs typeface="Lucida Sans Unicode"/>
              </a:rPr>
              <a:t>01.01.</a:t>
            </a:r>
            <a:r>
              <a:rPr sz="500" spc="-9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2026.</a:t>
            </a:r>
            <a:r>
              <a:rPr sz="500" spc="6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Consulta</a:t>
            </a:r>
            <a:r>
              <a:rPr sz="500" spc="-7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la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información</a:t>
            </a:r>
            <a:r>
              <a:rPr sz="500" spc="-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más</a:t>
            </a:r>
            <a:r>
              <a:rPr sz="500" spc="3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reciente.</a:t>
            </a:r>
            <a:r>
              <a:rPr sz="500" spc="9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en</a:t>
            </a:r>
            <a:r>
              <a:rPr sz="500" spc="-2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HealthEquity.com/learn</a:t>
            </a:r>
            <a:endParaRPr sz="5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500" dirty="0">
                <a:latin typeface="Lucida Sans Unicode"/>
                <a:cs typeface="Lucida Sans Unicode"/>
              </a:rPr>
              <a:t>|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HealthEquity</a:t>
            </a:r>
            <a:r>
              <a:rPr sz="500" spc="3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no</a:t>
            </a:r>
            <a:r>
              <a:rPr sz="500" spc="7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brinda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asesoramiento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legal</a:t>
            </a:r>
            <a:r>
              <a:rPr sz="500" spc="9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o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fiscal.</a:t>
            </a:r>
            <a:endParaRPr sz="5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500" dirty="0">
                <a:latin typeface="Lucida Sans Unicode"/>
                <a:cs typeface="Lucida Sans Unicode"/>
              </a:rPr>
              <a:t>Derechos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</a:t>
            </a:r>
            <a:r>
              <a:rPr sz="500" spc="3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autor</a:t>
            </a:r>
            <a:r>
              <a:rPr sz="500" spc="3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©</a:t>
            </a:r>
            <a:r>
              <a:rPr sz="500" spc="-6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2025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HealthEquity,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Inc.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Todos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los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derechos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reservados.</a:t>
            </a:r>
            <a:r>
              <a:rPr sz="500" spc="9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OE</a:t>
            </a:r>
            <a:r>
              <a:rPr sz="500" spc="45" dirty="0">
                <a:latin typeface="Lucida Sans Unicode"/>
                <a:cs typeface="Lucida Sans Unicode"/>
              </a:rPr>
              <a:t> </a:t>
            </a:r>
            <a:r>
              <a:rPr sz="500" spc="-20" dirty="0">
                <a:latin typeface="Lucida Sans Unicode"/>
                <a:cs typeface="Lucida Sans Unicode"/>
              </a:rPr>
              <a:t>DCFSA</a:t>
            </a:r>
            <a:endParaRPr sz="5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399154" y="-18097"/>
            <a:ext cx="1438275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b="1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Health</a:t>
            </a:r>
            <a:r>
              <a:rPr sz="1700" spc="-10" dirty="0">
                <a:solidFill>
                  <a:srgbClr val="FFFFFF"/>
                </a:solidFill>
                <a:latin typeface="Arial Black"/>
                <a:cs typeface="Arial Black"/>
              </a:rPr>
              <a:t>Equity</a:t>
            </a:r>
            <a:endParaRPr sz="17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8100" y="-18732"/>
            <a:ext cx="864235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DCAFSA</a:t>
            </a:r>
            <a:endParaRPr sz="1700">
              <a:latin typeface="Lucida Sans Unicode"/>
              <a:cs typeface="Lucida Sans Unicode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933950" y="57150"/>
            <a:ext cx="3571875" cy="295275"/>
            <a:chOff x="4933950" y="57150"/>
            <a:chExt cx="3571875" cy="295275"/>
          </a:xfrm>
        </p:grpSpPr>
        <p:sp>
          <p:nvSpPr>
            <p:cNvPr id="9" name="object 9"/>
            <p:cNvSpPr/>
            <p:nvPr/>
          </p:nvSpPr>
          <p:spPr>
            <a:xfrm>
              <a:off x="4933950" y="85725"/>
              <a:ext cx="19050" cy="266700"/>
            </a:xfrm>
            <a:custGeom>
              <a:avLst/>
              <a:gdLst/>
              <a:ahLst/>
              <a:cxnLst/>
              <a:rect l="l" t="t" r="r" b="b"/>
              <a:pathLst>
                <a:path w="19050" h="266700">
                  <a:moveTo>
                    <a:pt x="19050" y="0"/>
                  </a:moveTo>
                  <a:lnTo>
                    <a:pt x="0" y="0"/>
                  </a:lnTo>
                  <a:lnTo>
                    <a:pt x="0" y="266446"/>
                  </a:lnTo>
                  <a:lnTo>
                    <a:pt x="19050" y="266446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00900" y="57150"/>
              <a:ext cx="1304925" cy="295275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D274D239-B4F7-370B-2366-4AAB96A4F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325" y="525689"/>
            <a:ext cx="3091640" cy="39433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5BC0ADA-1769-04CF-71C6-3003B746EA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606319"/>
            <a:ext cx="1832687" cy="338134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231FF52-291B-8DED-AF30-2DE162AC8B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9314" y="3966973"/>
            <a:ext cx="2136458" cy="60195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50"/>
            <a:ext cx="9144000" cy="466725"/>
          </a:xfrm>
          <a:custGeom>
            <a:avLst/>
            <a:gdLst/>
            <a:ahLst/>
            <a:cxnLst/>
            <a:rect l="l" t="t" r="r" b="b"/>
            <a:pathLst>
              <a:path w="9144000" h="466725">
                <a:moveTo>
                  <a:pt x="9144000" y="0"/>
                </a:moveTo>
                <a:lnTo>
                  <a:pt x="0" y="0"/>
                </a:lnTo>
                <a:lnTo>
                  <a:pt x="0" y="466648"/>
                </a:lnTo>
                <a:lnTo>
                  <a:pt x="9144000" y="466648"/>
                </a:lnTo>
                <a:lnTo>
                  <a:pt x="9144000" y="0"/>
                </a:lnTo>
                <a:close/>
              </a:path>
            </a:pathLst>
          </a:custGeom>
          <a:solidFill>
            <a:srgbClr val="1244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91534" y="-18097"/>
            <a:ext cx="1437640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Health</a:t>
            </a:r>
            <a:r>
              <a:rPr sz="1700" spc="-10" dirty="0">
                <a:solidFill>
                  <a:srgbClr val="FFFFFF"/>
                </a:solidFill>
                <a:latin typeface="Arial Black"/>
                <a:cs typeface="Arial Black"/>
              </a:rPr>
              <a:t>Equity</a:t>
            </a:r>
            <a:endParaRPr sz="17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109209" y="-27622"/>
            <a:ext cx="635000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spc="-10" dirty="0">
                <a:solidFill>
                  <a:srgbClr val="FFFFFF"/>
                </a:solidFill>
              </a:rPr>
              <a:t>LPFSA</a:t>
            </a:r>
            <a:endParaRPr sz="1700"/>
          </a:p>
        </p:txBody>
      </p:sp>
      <p:grpSp>
        <p:nvGrpSpPr>
          <p:cNvPr id="5" name="object 5"/>
          <p:cNvGrpSpPr/>
          <p:nvPr/>
        </p:nvGrpSpPr>
        <p:grpSpPr>
          <a:xfrm>
            <a:off x="4941951" y="76200"/>
            <a:ext cx="3697604" cy="285750"/>
            <a:chOff x="4941951" y="76200"/>
            <a:chExt cx="3697604" cy="285750"/>
          </a:xfrm>
        </p:grpSpPr>
        <p:sp>
          <p:nvSpPr>
            <p:cNvPr id="6" name="object 6"/>
            <p:cNvSpPr/>
            <p:nvPr/>
          </p:nvSpPr>
          <p:spPr>
            <a:xfrm>
              <a:off x="4948301" y="90550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h="266700">
                  <a:moveTo>
                    <a:pt x="0" y="0"/>
                  </a:moveTo>
                  <a:lnTo>
                    <a:pt x="0" y="266319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4725" y="76200"/>
              <a:ext cx="1314450" cy="28575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56210" y="4325937"/>
            <a:ext cx="8816975" cy="416559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29299"/>
              </a:lnSpc>
              <a:spcBef>
                <a:spcPts val="70"/>
              </a:spcBef>
            </a:pPr>
            <a:r>
              <a:rPr sz="500" dirty="0">
                <a:latin typeface="Lucida Sans Unicode"/>
                <a:cs typeface="Lucida Sans Unicode"/>
              </a:rPr>
              <a:t>1</a:t>
            </a:r>
            <a:r>
              <a:rPr sz="500" spc="-4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Las</a:t>
            </a:r>
            <a:r>
              <a:rPr sz="500" spc="-4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LPFSA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nunca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se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gravan</a:t>
            </a:r>
            <a:r>
              <a:rPr sz="500" spc="-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a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nivel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</a:t>
            </a:r>
            <a:r>
              <a:rPr sz="500" spc="-7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impuesto</a:t>
            </a:r>
            <a:r>
              <a:rPr sz="500" spc="5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federal</a:t>
            </a:r>
            <a:r>
              <a:rPr sz="500" dirty="0">
                <a:latin typeface="Lucida Sans Unicode"/>
                <a:cs typeface="Lucida Sans Unicode"/>
              </a:rPr>
              <a:t> sobre</a:t>
            </a:r>
            <a:r>
              <a:rPr sz="500" spc="-7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la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renta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cuando</a:t>
            </a:r>
            <a:r>
              <a:rPr sz="500" spc="-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se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usan</a:t>
            </a:r>
            <a:r>
              <a:rPr sz="500" spc="6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adecuadamente</a:t>
            </a:r>
            <a:r>
              <a:rPr sz="500" spc="-7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para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gastos</a:t>
            </a:r>
            <a:r>
              <a:rPr sz="500" spc="-4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dentales</a:t>
            </a:r>
            <a:r>
              <a:rPr sz="500" spc="-4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y</a:t>
            </a:r>
            <a:r>
              <a:rPr sz="500" spc="3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</a:t>
            </a:r>
            <a:r>
              <a:rPr sz="500" spc="7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la</a:t>
            </a:r>
            <a:r>
              <a:rPr sz="500" spc="-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vista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elegibles.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Además,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la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mayoría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los</a:t>
            </a:r>
            <a:r>
              <a:rPr sz="500" spc="3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estados</a:t>
            </a:r>
            <a:r>
              <a:rPr sz="500" spc="3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reconocen</a:t>
            </a:r>
            <a:r>
              <a:rPr sz="500" spc="-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los</a:t>
            </a:r>
            <a:r>
              <a:rPr sz="500" spc="3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fondos</a:t>
            </a:r>
            <a:r>
              <a:rPr sz="500" spc="3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la</a:t>
            </a:r>
            <a:r>
              <a:rPr sz="500" spc="-7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LPFSA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como</a:t>
            </a:r>
            <a:r>
              <a:rPr sz="500" spc="5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deducibles</a:t>
            </a:r>
            <a:r>
              <a:rPr sz="500" spc="-5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</a:t>
            </a:r>
            <a:r>
              <a:rPr sz="500" spc="-7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impuestos</a:t>
            </a:r>
            <a:r>
              <a:rPr sz="500" spc="-5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con</a:t>
            </a:r>
            <a:r>
              <a:rPr sz="500" spc="-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muy</a:t>
            </a:r>
            <a:r>
              <a:rPr sz="500" spc="3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pocas </a:t>
            </a:r>
            <a:r>
              <a:rPr sz="500" spc="-10" dirty="0">
                <a:latin typeface="Lucida Sans Unicode"/>
                <a:cs typeface="Lucida Sans Unicode"/>
              </a:rPr>
              <a:t>excepciones.</a:t>
            </a:r>
            <a:r>
              <a:rPr sz="500" spc="50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Consulte a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un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asesor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fiscal sobre</a:t>
            </a:r>
            <a:r>
              <a:rPr sz="500" spc="-7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las</a:t>
            </a:r>
            <a:r>
              <a:rPr sz="500" spc="2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reglas</a:t>
            </a:r>
            <a:r>
              <a:rPr sz="500" spc="-5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específicas</a:t>
            </a:r>
            <a:r>
              <a:rPr sz="500" spc="-4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</a:t>
            </a:r>
            <a:r>
              <a:rPr sz="500" spc="-8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su</a:t>
            </a:r>
            <a:r>
              <a:rPr sz="500" spc="-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estado.</a:t>
            </a:r>
            <a:r>
              <a:rPr sz="500" spc="-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|</a:t>
            </a:r>
            <a:r>
              <a:rPr sz="500" spc="3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2El</a:t>
            </a:r>
            <a:r>
              <a:rPr sz="500" spc="7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ejemplo</a:t>
            </a:r>
            <a:r>
              <a:rPr sz="500" spc="5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es</a:t>
            </a:r>
            <a:r>
              <a:rPr sz="500" spc="3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solo</a:t>
            </a:r>
            <a:r>
              <a:rPr sz="500" spc="4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para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fines</a:t>
            </a:r>
            <a:r>
              <a:rPr sz="500" spc="3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ilustrativos.</a:t>
            </a:r>
            <a:r>
              <a:rPr sz="500" spc="-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Los</a:t>
            </a:r>
            <a:r>
              <a:rPr sz="500" spc="-5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ahorros</a:t>
            </a:r>
            <a:r>
              <a:rPr sz="500" spc="3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estimados</a:t>
            </a:r>
            <a:r>
              <a:rPr sz="500" spc="3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se basan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en</a:t>
            </a:r>
            <a:r>
              <a:rPr sz="500" spc="-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una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contribución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anual máxima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y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una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categoría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combinada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 </a:t>
            </a:r>
            <a:r>
              <a:rPr sz="500" spc="-10" dirty="0">
                <a:latin typeface="Lucida Sans Unicode"/>
                <a:cs typeface="Lucida Sans Unicode"/>
              </a:rPr>
              <a:t>impuestos</a:t>
            </a:r>
            <a:r>
              <a:rPr sz="500" spc="-4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sobre</a:t>
            </a:r>
            <a:r>
              <a:rPr sz="500" spc="-8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la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renta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federal</a:t>
            </a:r>
            <a:r>
              <a:rPr sz="500" spc="7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y</a:t>
            </a:r>
            <a:r>
              <a:rPr sz="500" spc="-5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estatal</a:t>
            </a:r>
            <a:r>
              <a:rPr sz="500" spc="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asumida</a:t>
            </a:r>
            <a:r>
              <a:rPr sz="500" spc="-7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del 20%.</a:t>
            </a:r>
            <a:r>
              <a:rPr sz="500" spc="6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Los</a:t>
            </a:r>
            <a:r>
              <a:rPr sz="500" spc="3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ahorros</a:t>
            </a:r>
            <a:r>
              <a:rPr sz="500" spc="50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reales</a:t>
            </a:r>
            <a:r>
              <a:rPr sz="500" spc="-5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dependerán</a:t>
            </a:r>
            <a:r>
              <a:rPr sz="500" spc="5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del</a:t>
            </a:r>
            <a:r>
              <a:rPr sz="500" spc="7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monto</a:t>
            </a:r>
            <a:r>
              <a:rPr sz="500" spc="-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 su</a:t>
            </a:r>
            <a:r>
              <a:rPr sz="500" spc="5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contribución</a:t>
            </a:r>
            <a:r>
              <a:rPr sz="500" spc="5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y</a:t>
            </a:r>
            <a:r>
              <a:rPr sz="500" spc="-5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 los</a:t>
            </a:r>
            <a:r>
              <a:rPr sz="500" spc="3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ingresos</a:t>
            </a:r>
            <a:r>
              <a:rPr sz="500" spc="2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imponibles</a:t>
            </a:r>
            <a:r>
              <a:rPr sz="500" spc="3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y</a:t>
            </a:r>
            <a:r>
              <a:rPr sz="500" spc="-5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el</a:t>
            </a:r>
            <a:r>
              <a:rPr sz="500" spc="-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estado</a:t>
            </a:r>
            <a:r>
              <a:rPr sz="500" spc="5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fiscal.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|</a:t>
            </a:r>
            <a:r>
              <a:rPr sz="500" spc="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3El</a:t>
            </a:r>
            <a:r>
              <a:rPr sz="500" spc="7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límite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 contribución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es</a:t>
            </a:r>
            <a:r>
              <a:rPr sz="500" spc="-3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exacto</a:t>
            </a:r>
            <a:r>
              <a:rPr sz="500" spc="5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a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partir</a:t>
            </a:r>
            <a:r>
              <a:rPr sz="500" spc="-7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del</a:t>
            </a:r>
            <a:r>
              <a:rPr sz="500" spc="-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22/10/2024.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Cada</a:t>
            </a:r>
            <a:r>
              <a:rPr sz="500" spc="-7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otoño,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el</a:t>
            </a:r>
            <a:r>
              <a:rPr sz="500" spc="-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IRS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actualiza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los</a:t>
            </a:r>
            <a:r>
              <a:rPr sz="500" spc="-5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límites</a:t>
            </a:r>
            <a:r>
              <a:rPr sz="500" spc="-5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contribución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 la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LPFSA.</a:t>
            </a:r>
            <a:r>
              <a:rPr sz="500" spc="-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Para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obtener</a:t>
            </a:r>
            <a:r>
              <a:rPr sz="500" spc="-7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la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información</a:t>
            </a:r>
            <a:r>
              <a:rPr sz="500" spc="-3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más</a:t>
            </a:r>
            <a:r>
              <a:rPr sz="500" spc="3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reciente,</a:t>
            </a:r>
            <a:r>
              <a:rPr sz="500" spc="5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visite:</a:t>
            </a:r>
            <a:r>
              <a:rPr sz="500" spc="50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HealthEquity.com/Learn</a:t>
            </a:r>
            <a:r>
              <a:rPr sz="500" spc="-4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|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HealthEquity</a:t>
            </a:r>
            <a:r>
              <a:rPr sz="500" spc="4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no</a:t>
            </a:r>
            <a:r>
              <a:rPr sz="500" spc="7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brinda</a:t>
            </a:r>
            <a:r>
              <a:rPr sz="500" spc="2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asesoramiento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legal,</a:t>
            </a:r>
            <a:r>
              <a:rPr sz="500" spc="7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fiscal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o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financiero.</a:t>
            </a:r>
            <a:r>
              <a:rPr sz="500" spc="7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Derechos</a:t>
            </a:r>
            <a:r>
              <a:rPr sz="500" spc="5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autor</a:t>
            </a:r>
            <a:r>
              <a:rPr sz="500" spc="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©</a:t>
            </a:r>
            <a:r>
              <a:rPr sz="500" spc="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2025</a:t>
            </a:r>
            <a:r>
              <a:rPr sz="500" spc="-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HealthEquity, </a:t>
            </a:r>
            <a:r>
              <a:rPr sz="500" dirty="0">
                <a:latin typeface="Lucida Sans Unicode"/>
                <a:cs typeface="Lucida Sans Unicode"/>
              </a:rPr>
              <a:t>Inc.</a:t>
            </a:r>
            <a:r>
              <a:rPr sz="500" spc="-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Todos</a:t>
            </a:r>
            <a:r>
              <a:rPr sz="500" spc="-4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los</a:t>
            </a:r>
            <a:r>
              <a:rPr sz="500" spc="-3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derechos</a:t>
            </a:r>
            <a:r>
              <a:rPr sz="500" spc="-4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reservados.</a:t>
            </a:r>
            <a:endParaRPr sz="500">
              <a:latin typeface="Lucida Sans Unicode"/>
              <a:cs typeface="Lucida Sans Unicode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53100" y="666750"/>
            <a:ext cx="1685925" cy="337185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43775" y="4371975"/>
            <a:ext cx="1714500" cy="7715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B7BBAC3-E4BD-1030-CF6E-08136FCDC5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609600"/>
            <a:ext cx="2779254" cy="34861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C2B9C98-AC96-6291-FDBF-F5016764D9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4209" y="662214"/>
            <a:ext cx="1695385" cy="290031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FC22F0E-E81E-2F45-78B9-998B110A90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52531" y="3514342"/>
            <a:ext cx="1685925" cy="45738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9535" y="4504397"/>
            <a:ext cx="8742680" cy="29210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500" dirty="0">
                <a:latin typeface="Lucida Sans Unicode"/>
                <a:cs typeface="Lucida Sans Unicode"/>
              </a:rPr>
              <a:t>1Se</a:t>
            </a:r>
            <a:r>
              <a:rPr sz="500" spc="-70" dirty="0">
                <a:latin typeface="Lucida Sans Unicode"/>
                <a:cs typeface="Lucida Sans Unicode"/>
              </a:rPr>
              <a:t> </a:t>
            </a:r>
            <a:r>
              <a:rPr sz="500" spc="-20" dirty="0">
                <a:latin typeface="Lucida Sans Unicode"/>
                <a:cs typeface="Lucida Sans Unicode"/>
              </a:rPr>
              <a:t>aplican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spc="-20" dirty="0">
                <a:latin typeface="Lucida Sans Unicode"/>
                <a:cs typeface="Lucida Sans Unicode"/>
              </a:rPr>
              <a:t>condiciones.</a:t>
            </a:r>
            <a:r>
              <a:rPr sz="500" dirty="0">
                <a:latin typeface="Lucida Sans Unicode"/>
                <a:cs typeface="Lucida Sans Unicode"/>
              </a:rPr>
              <a:t> El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spc="-20" dirty="0">
                <a:latin typeface="Lucida Sans Unicode"/>
                <a:cs typeface="Lucida Sans Unicode"/>
              </a:rPr>
              <a:t>miembro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spc="-20" dirty="0">
                <a:latin typeface="Lucida Sans Unicode"/>
                <a:cs typeface="Lucida Sans Unicode"/>
              </a:rPr>
              <a:t>debe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permanecer</a:t>
            </a:r>
            <a:r>
              <a:rPr sz="500" spc="25" dirty="0">
                <a:latin typeface="Lucida Sans Unicode"/>
                <a:cs typeface="Lucida Sans Unicode"/>
              </a:rPr>
              <a:t> </a:t>
            </a:r>
            <a:r>
              <a:rPr sz="500" spc="-25" dirty="0">
                <a:latin typeface="Lucida Sans Unicode"/>
                <a:cs typeface="Lucida Sans Unicode"/>
              </a:rPr>
              <a:t>empleado</a:t>
            </a:r>
            <a:r>
              <a:rPr sz="500" spc="-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en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una</a:t>
            </a:r>
            <a:r>
              <a:rPr sz="500" spc="-6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organización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que</a:t>
            </a:r>
            <a:r>
              <a:rPr sz="500" spc="-7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continúe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spc="-20" dirty="0">
                <a:latin typeface="Lucida Sans Unicode"/>
                <a:cs typeface="Lucida Sans Unicode"/>
              </a:rPr>
              <a:t>patrocinando</a:t>
            </a:r>
            <a:r>
              <a:rPr sz="500" spc="-10" dirty="0">
                <a:latin typeface="Lucida Sans Unicode"/>
                <a:cs typeface="Lucida Sans Unicode"/>
              </a:rPr>
              <a:t> </a:t>
            </a:r>
            <a:r>
              <a:rPr sz="500" spc="-30" dirty="0">
                <a:latin typeface="Lucida Sans Unicode"/>
                <a:cs typeface="Lucida Sans Unicode"/>
              </a:rPr>
              <a:t>el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beneficio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de</a:t>
            </a:r>
            <a:r>
              <a:rPr sz="500" spc="-7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viaje. |</a:t>
            </a:r>
            <a:r>
              <a:rPr sz="500" spc="-4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2Los</a:t>
            </a:r>
            <a:r>
              <a:rPr sz="500" spc="-3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ahorros</a:t>
            </a:r>
            <a:r>
              <a:rPr sz="500" spc="-4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estimados</a:t>
            </a:r>
            <a:r>
              <a:rPr sz="500" spc="-3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se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spc="-20" dirty="0">
                <a:latin typeface="Lucida Sans Unicode"/>
                <a:cs typeface="Lucida Sans Unicode"/>
              </a:rPr>
              <a:t>basan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en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una</a:t>
            </a:r>
            <a:r>
              <a:rPr sz="500" spc="-6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tasa</a:t>
            </a:r>
            <a:r>
              <a:rPr sz="500" spc="25" dirty="0">
                <a:latin typeface="Lucida Sans Unicode"/>
                <a:cs typeface="Lucida Sans Unicode"/>
              </a:rPr>
              <a:t> </a:t>
            </a:r>
            <a:r>
              <a:rPr sz="500" spc="-20" dirty="0">
                <a:latin typeface="Lucida Sans Unicode"/>
                <a:cs typeface="Lucida Sans Unicode"/>
              </a:rPr>
              <a:t>combinada</a:t>
            </a:r>
            <a:r>
              <a:rPr sz="500" spc="-6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spc="-20" dirty="0">
                <a:latin typeface="Lucida Sans Unicode"/>
                <a:cs typeface="Lucida Sans Unicode"/>
              </a:rPr>
              <a:t>impuestos</a:t>
            </a:r>
            <a:r>
              <a:rPr sz="500" spc="-3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sobre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spc="-30" dirty="0">
                <a:latin typeface="Lucida Sans Unicode"/>
                <a:cs typeface="Lucida Sans Unicode"/>
              </a:rPr>
              <a:t>la</a:t>
            </a:r>
            <a:r>
              <a:rPr sz="500" spc="25" dirty="0">
                <a:latin typeface="Lucida Sans Unicode"/>
                <a:cs typeface="Lucida Sans Unicode"/>
              </a:rPr>
              <a:t> </a:t>
            </a:r>
            <a:r>
              <a:rPr sz="500" spc="-20" dirty="0">
                <a:latin typeface="Lucida Sans Unicode"/>
                <a:cs typeface="Lucida Sans Unicode"/>
              </a:rPr>
              <a:t>renta</a:t>
            </a:r>
            <a:r>
              <a:rPr sz="500" spc="3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federal</a:t>
            </a:r>
            <a:r>
              <a:rPr sz="500" spc="-7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y</a:t>
            </a:r>
            <a:r>
              <a:rPr sz="500" spc="45" dirty="0">
                <a:latin typeface="Lucida Sans Unicode"/>
                <a:cs typeface="Lucida Sans Unicode"/>
              </a:rPr>
              <a:t> </a:t>
            </a:r>
            <a:r>
              <a:rPr sz="500" spc="-20" dirty="0">
                <a:latin typeface="Lucida Sans Unicode"/>
                <a:cs typeface="Lucida Sans Unicode"/>
              </a:rPr>
              <a:t>estatal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del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spc="-20" dirty="0">
                <a:latin typeface="Lucida Sans Unicode"/>
                <a:cs typeface="Lucida Sans Unicode"/>
              </a:rPr>
              <a:t>20%.</a:t>
            </a:r>
            <a:r>
              <a:rPr sz="500" spc="-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Los</a:t>
            </a:r>
            <a:r>
              <a:rPr sz="500" spc="-3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ahorros</a:t>
            </a:r>
            <a:r>
              <a:rPr sz="50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reales</a:t>
            </a:r>
            <a:r>
              <a:rPr sz="500" spc="50" dirty="0">
                <a:latin typeface="Lucida Sans Unicode"/>
                <a:cs typeface="Lucida Sans Unicode"/>
              </a:rPr>
              <a:t> </a:t>
            </a:r>
            <a:r>
              <a:rPr sz="500" spc="-20" dirty="0">
                <a:latin typeface="Lucida Sans Unicode"/>
                <a:cs typeface="Lucida Sans Unicode"/>
              </a:rPr>
              <a:t>dependerán</a:t>
            </a:r>
            <a:r>
              <a:rPr sz="500" spc="7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de</a:t>
            </a:r>
            <a:r>
              <a:rPr sz="500" spc="-6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su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ingreso</a:t>
            </a:r>
            <a:endParaRPr sz="5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500" spc="-10" dirty="0">
                <a:latin typeface="Lucida Sans Unicode"/>
                <a:cs typeface="Lucida Sans Unicode"/>
              </a:rPr>
              <a:t>imponible</a:t>
            </a:r>
            <a:r>
              <a:rPr sz="500" spc="-7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y</a:t>
            </a:r>
            <a:r>
              <a:rPr sz="500" spc="40" dirty="0">
                <a:latin typeface="Lucida Sans Unicode"/>
                <a:cs typeface="Lucida Sans Unicode"/>
              </a:rPr>
              <a:t> </a:t>
            </a:r>
            <a:r>
              <a:rPr sz="500" spc="-25" dirty="0">
                <a:latin typeface="Lucida Sans Unicode"/>
                <a:cs typeface="Lucida Sans Unicode"/>
              </a:rPr>
              <a:t>estado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fiscal.</a:t>
            </a:r>
            <a:r>
              <a:rPr sz="500" spc="-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|</a:t>
            </a:r>
            <a:r>
              <a:rPr sz="500" spc="-4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3Este</a:t>
            </a:r>
            <a:r>
              <a:rPr sz="500" spc="1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límite</a:t>
            </a:r>
            <a:r>
              <a:rPr sz="500" spc="-6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spc="-20" dirty="0">
                <a:latin typeface="Lucida Sans Unicode"/>
                <a:cs typeface="Lucida Sans Unicode"/>
              </a:rPr>
              <a:t>gasto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es</a:t>
            </a:r>
            <a:r>
              <a:rPr sz="500" spc="-4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exacto</a:t>
            </a:r>
            <a:r>
              <a:rPr sz="500" spc="7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a</a:t>
            </a:r>
            <a:r>
              <a:rPr sz="500" spc="-6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partir</a:t>
            </a:r>
            <a:r>
              <a:rPr sz="500" spc="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del</a:t>
            </a:r>
            <a:r>
              <a:rPr sz="500" spc="-8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22/10/2024.</a:t>
            </a:r>
            <a:r>
              <a:rPr sz="500" spc="7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Cada</a:t>
            </a:r>
            <a:r>
              <a:rPr sz="500" spc="-6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otoño, </a:t>
            </a:r>
            <a:r>
              <a:rPr sz="500" spc="-30" dirty="0">
                <a:latin typeface="Lucida Sans Unicode"/>
                <a:cs typeface="Lucida Sans Unicode"/>
              </a:rPr>
              <a:t>el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IRS</a:t>
            </a:r>
            <a:r>
              <a:rPr sz="500" spc="35" dirty="0">
                <a:latin typeface="Lucida Sans Unicode"/>
                <a:cs typeface="Lucida Sans Unicode"/>
              </a:rPr>
              <a:t> </a:t>
            </a:r>
            <a:r>
              <a:rPr sz="500" spc="-20" dirty="0">
                <a:latin typeface="Lucida Sans Unicode"/>
                <a:cs typeface="Lucida Sans Unicode"/>
              </a:rPr>
              <a:t>actualiza</a:t>
            </a:r>
            <a:r>
              <a:rPr sz="500" spc="-6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los</a:t>
            </a:r>
            <a:r>
              <a:rPr sz="500" spc="-3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límites</a:t>
            </a:r>
            <a:r>
              <a:rPr sz="500" spc="-4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spc="-20" dirty="0">
                <a:latin typeface="Lucida Sans Unicode"/>
                <a:cs typeface="Lucida Sans Unicode"/>
              </a:rPr>
              <a:t>gasto </a:t>
            </a:r>
            <a:r>
              <a:rPr sz="500" dirty="0">
                <a:latin typeface="Lucida Sans Unicode"/>
                <a:cs typeface="Lucida Sans Unicode"/>
              </a:rPr>
              <a:t>de</a:t>
            </a:r>
            <a:r>
              <a:rPr sz="500" spc="-6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los</a:t>
            </a:r>
            <a:r>
              <a:rPr sz="500" spc="-40" dirty="0">
                <a:latin typeface="Lucida Sans Unicode"/>
                <a:cs typeface="Lucida Sans Unicode"/>
              </a:rPr>
              <a:t> </a:t>
            </a:r>
            <a:r>
              <a:rPr sz="500" spc="-20" dirty="0">
                <a:latin typeface="Lucida Sans Unicode"/>
                <a:cs typeface="Lucida Sans Unicode"/>
              </a:rPr>
              <a:t>viajeros.</a:t>
            </a:r>
            <a:r>
              <a:rPr sz="500" spc="-1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Para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spc="-20" dirty="0">
                <a:latin typeface="Lucida Sans Unicode"/>
                <a:cs typeface="Lucida Sans Unicode"/>
              </a:rPr>
              <a:t>obtener</a:t>
            </a:r>
            <a:r>
              <a:rPr sz="500" spc="2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la</a:t>
            </a:r>
            <a:r>
              <a:rPr sz="500" spc="-6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información</a:t>
            </a:r>
            <a:r>
              <a:rPr sz="500" spc="-2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más</a:t>
            </a:r>
            <a:r>
              <a:rPr sz="500" spc="45" dirty="0">
                <a:latin typeface="Lucida Sans Unicode"/>
                <a:cs typeface="Lucida Sans Unicode"/>
              </a:rPr>
              <a:t> </a:t>
            </a:r>
            <a:r>
              <a:rPr sz="500" spc="-25" dirty="0">
                <a:latin typeface="Lucida Sans Unicode"/>
                <a:cs typeface="Lucida Sans Unicode"/>
              </a:rPr>
              <a:t>reciente,</a:t>
            </a:r>
            <a:r>
              <a:rPr sz="500" spc="-10" dirty="0">
                <a:latin typeface="Lucida Sans Unicode"/>
                <a:cs typeface="Lucida Sans Unicode"/>
              </a:rPr>
              <a:t> </a:t>
            </a:r>
            <a:r>
              <a:rPr sz="500" spc="-20" dirty="0">
                <a:latin typeface="Lucida Sans Unicode"/>
                <a:cs typeface="Lucida Sans Unicode"/>
              </a:rPr>
              <a:t>visite:</a:t>
            </a:r>
            <a:r>
              <a:rPr sz="500" spc="-10" dirty="0">
                <a:latin typeface="Lucida Sans Unicode"/>
                <a:cs typeface="Lucida Sans Unicode"/>
              </a:rPr>
              <a:t> </a:t>
            </a:r>
            <a:r>
              <a:rPr sz="500" spc="-20" dirty="0">
                <a:latin typeface="Lucida Sans Unicode"/>
                <a:cs typeface="Lucida Sans Unicode"/>
              </a:rPr>
              <a:t>HealthEquity.com/Learn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|</a:t>
            </a:r>
            <a:r>
              <a:rPr sz="500" spc="-10" dirty="0">
                <a:latin typeface="Lucida Sans Unicode"/>
                <a:cs typeface="Lucida Sans Unicode"/>
              </a:rPr>
              <a:t> </a:t>
            </a:r>
            <a:r>
              <a:rPr sz="500" spc="-20" dirty="0">
                <a:latin typeface="Lucida Sans Unicode"/>
                <a:cs typeface="Lucida Sans Unicode"/>
              </a:rPr>
              <a:t>HealthEquity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no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brinda</a:t>
            </a:r>
            <a:r>
              <a:rPr sz="500" spc="-6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asesoramiento</a:t>
            </a:r>
            <a:r>
              <a:rPr sz="500" spc="-2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legal,</a:t>
            </a:r>
            <a:r>
              <a:rPr sz="500" spc="8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fiscal</a:t>
            </a:r>
            <a:r>
              <a:rPr sz="500" spc="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o</a:t>
            </a:r>
            <a:r>
              <a:rPr sz="500" spc="-1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financiero.</a:t>
            </a:r>
            <a:endParaRPr sz="5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500" spc="-10" dirty="0">
                <a:latin typeface="Lucida Sans Unicode"/>
                <a:cs typeface="Lucida Sans Unicode"/>
              </a:rPr>
              <a:t>Derechos</a:t>
            </a:r>
            <a:r>
              <a:rPr sz="500" spc="-35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de</a:t>
            </a:r>
            <a:r>
              <a:rPr sz="500" spc="25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autor</a:t>
            </a:r>
            <a:r>
              <a:rPr sz="500" spc="-60" dirty="0">
                <a:latin typeface="Lucida Sans Unicode"/>
                <a:cs typeface="Lucida Sans Unicode"/>
              </a:rPr>
              <a:t> </a:t>
            </a:r>
            <a:r>
              <a:rPr sz="500" dirty="0">
                <a:latin typeface="Lucida Sans Unicode"/>
                <a:cs typeface="Lucida Sans Unicode"/>
              </a:rPr>
              <a:t>©</a:t>
            </a:r>
            <a:r>
              <a:rPr sz="500" spc="20" dirty="0">
                <a:latin typeface="Lucida Sans Unicode"/>
                <a:cs typeface="Lucida Sans Unicode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2025</a:t>
            </a:r>
            <a:r>
              <a:rPr sz="500" spc="-20" dirty="0">
                <a:latin typeface="Lucida Sans Unicode"/>
                <a:cs typeface="Lucida Sans Unicode"/>
              </a:rPr>
              <a:t> HealthEquity,</a:t>
            </a:r>
            <a:r>
              <a:rPr sz="500" dirty="0">
                <a:latin typeface="Lucida Sans Unicode"/>
                <a:cs typeface="Lucida Sans Unicode"/>
              </a:rPr>
              <a:t> </a:t>
            </a:r>
            <a:r>
              <a:rPr sz="500" spc="-20" dirty="0">
                <a:latin typeface="Lucida Sans Unicode"/>
                <a:cs typeface="Lucida Sans Unicode"/>
              </a:rPr>
              <a:t>Inc.</a:t>
            </a:r>
            <a:endParaRPr sz="5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447675"/>
          </a:xfrm>
          <a:custGeom>
            <a:avLst/>
            <a:gdLst/>
            <a:ahLst/>
            <a:cxnLst/>
            <a:rect l="l" t="t" r="r" b="b"/>
            <a:pathLst>
              <a:path w="9144000" h="447675">
                <a:moveTo>
                  <a:pt x="9144000" y="0"/>
                </a:moveTo>
                <a:lnTo>
                  <a:pt x="0" y="0"/>
                </a:lnTo>
                <a:lnTo>
                  <a:pt x="0" y="447675"/>
                </a:lnTo>
                <a:lnTo>
                  <a:pt x="9144000" y="447675"/>
                </a:lnTo>
                <a:lnTo>
                  <a:pt x="9144000" y="0"/>
                </a:lnTo>
                <a:close/>
              </a:path>
            </a:pathLst>
          </a:custGeom>
          <a:solidFill>
            <a:srgbClr val="1244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090926" y="-18097"/>
            <a:ext cx="1437005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Health</a:t>
            </a:r>
            <a:r>
              <a:rPr sz="1700" spc="-10" dirty="0">
                <a:solidFill>
                  <a:srgbClr val="FFFFFF"/>
                </a:solidFill>
                <a:latin typeface="Arial Black"/>
                <a:cs typeface="Arial Black"/>
              </a:rPr>
              <a:t>Equity</a:t>
            </a:r>
            <a:endParaRPr sz="17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808854" y="-27622"/>
            <a:ext cx="807085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spc="40" dirty="0">
                <a:solidFill>
                  <a:srgbClr val="FFFFFF"/>
                </a:solidFill>
              </a:rPr>
              <a:t>Viajero</a:t>
            </a:r>
            <a:endParaRPr sz="1700"/>
          </a:p>
        </p:txBody>
      </p:sp>
      <p:grpSp>
        <p:nvGrpSpPr>
          <p:cNvPr id="6" name="object 6"/>
          <p:cNvGrpSpPr/>
          <p:nvPr/>
        </p:nvGrpSpPr>
        <p:grpSpPr>
          <a:xfrm>
            <a:off x="4703826" y="76200"/>
            <a:ext cx="4002404" cy="295275"/>
            <a:chOff x="4703826" y="76200"/>
            <a:chExt cx="4002404" cy="295275"/>
          </a:xfrm>
        </p:grpSpPr>
        <p:sp>
          <p:nvSpPr>
            <p:cNvPr id="7" name="object 7"/>
            <p:cNvSpPr/>
            <p:nvPr/>
          </p:nvSpPr>
          <p:spPr>
            <a:xfrm>
              <a:off x="4710176" y="90550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h="266700">
                  <a:moveTo>
                    <a:pt x="0" y="0"/>
                  </a:moveTo>
                  <a:lnTo>
                    <a:pt x="0" y="266319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91400" y="76200"/>
              <a:ext cx="1314450" cy="295275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43775" y="4371975"/>
            <a:ext cx="1714500" cy="7715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481363B-A403-429C-2323-B4E0A34CF2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9700" y="527993"/>
            <a:ext cx="2858676" cy="35623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C95F872-64B3-666C-189A-D75B03A3F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9081" y="701724"/>
            <a:ext cx="1768206" cy="287653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23A5081-5A70-E5F2-8801-369A587DC4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9081" y="3550990"/>
            <a:ext cx="1776105" cy="44767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0207" y="428243"/>
            <a:ext cx="3705860" cy="6407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sz="2000" b="1" dirty="0">
                <a:latin typeface="Lucida Sans Unicode"/>
                <a:cs typeface="Lucida Sans Unicode"/>
              </a:rPr>
              <a:t>Programas</a:t>
            </a:r>
            <a:r>
              <a:rPr sz="2000" b="1" spc="-30" dirty="0">
                <a:latin typeface="Lucida Sans Unicode"/>
                <a:cs typeface="Lucida Sans Unicode"/>
              </a:rPr>
              <a:t> </a:t>
            </a:r>
            <a:r>
              <a:rPr sz="2000" b="1" dirty="0">
                <a:latin typeface="Lucida Sans Unicode"/>
                <a:cs typeface="Lucida Sans Unicode"/>
              </a:rPr>
              <a:t>de</a:t>
            </a:r>
            <a:r>
              <a:rPr sz="2000" b="1" spc="-45" dirty="0">
                <a:latin typeface="Lucida Sans Unicode"/>
                <a:cs typeface="Lucida Sans Unicode"/>
              </a:rPr>
              <a:t> </a:t>
            </a:r>
            <a:r>
              <a:rPr sz="2000" b="1" dirty="0">
                <a:latin typeface="Lucida Sans Unicode"/>
                <a:cs typeface="Lucida Sans Unicode"/>
              </a:rPr>
              <a:t>descuento</a:t>
            </a:r>
            <a:r>
              <a:rPr sz="2000" b="1" spc="-50" dirty="0">
                <a:latin typeface="Lucida Sans Unicode"/>
                <a:cs typeface="Lucida Sans Unicode"/>
              </a:rPr>
              <a:t> </a:t>
            </a:r>
            <a:r>
              <a:rPr sz="2000" b="1" spc="-20" dirty="0">
                <a:latin typeface="Lucida Sans Unicode"/>
                <a:cs typeface="Lucida Sans Unicode"/>
              </a:rPr>
              <a:t>para </a:t>
            </a:r>
            <a:r>
              <a:rPr sz="2000" b="1" spc="-10" dirty="0">
                <a:latin typeface="Lucida Sans Unicode"/>
                <a:cs typeface="Lucida Sans Unicode"/>
              </a:rPr>
              <a:t>empleados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-59"/>
            <a:ext cx="9144000" cy="104775"/>
          </a:xfrm>
          <a:custGeom>
            <a:avLst/>
            <a:gdLst/>
            <a:ahLst/>
            <a:cxnLst/>
            <a:rect l="l" t="t" r="r" b="b"/>
            <a:pathLst>
              <a:path w="9144000" h="104775">
                <a:moveTo>
                  <a:pt x="9144000" y="0"/>
                </a:moveTo>
                <a:lnTo>
                  <a:pt x="0" y="0"/>
                </a:lnTo>
                <a:lnTo>
                  <a:pt x="0" y="104453"/>
                </a:lnTo>
                <a:lnTo>
                  <a:pt x="9144000" y="104453"/>
                </a:lnTo>
                <a:lnTo>
                  <a:pt x="9144000" y="0"/>
                </a:lnTo>
                <a:close/>
              </a:path>
            </a:pathLst>
          </a:custGeom>
          <a:solidFill>
            <a:srgbClr val="12447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4572000" y="285750"/>
            <a:ext cx="4486275" cy="4857750"/>
            <a:chOff x="4572000" y="285750"/>
            <a:chExt cx="4486275" cy="48577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0" y="285750"/>
              <a:ext cx="3581400" cy="42481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43775" y="4371975"/>
              <a:ext cx="1714500" cy="771524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00050" y="1123950"/>
            <a:ext cx="3076575" cy="1209675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1270" rIns="0" bIns="0" rtlCol="0">
            <a:spAutoFit/>
          </a:bodyPr>
          <a:lstStyle/>
          <a:p>
            <a:pPr marL="86995" marR="176530">
              <a:lnSpc>
                <a:spcPts val="1350"/>
              </a:lnSpc>
              <a:spcBef>
                <a:spcPts val="10"/>
              </a:spcBef>
            </a:pPr>
            <a:r>
              <a:rPr sz="1100" dirty="0">
                <a:solidFill>
                  <a:srgbClr val="124473"/>
                </a:solidFill>
                <a:latin typeface="Lucida Sans Unicode"/>
                <a:cs typeface="Lucida Sans Unicode"/>
              </a:rPr>
              <a:t>Para</a:t>
            </a:r>
            <a:r>
              <a:rPr sz="1100" spc="-10" dirty="0">
                <a:solidFill>
                  <a:srgbClr val="124473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124473"/>
                </a:solidFill>
                <a:latin typeface="Lucida Sans Unicode"/>
                <a:cs typeface="Lucida Sans Unicode"/>
              </a:rPr>
              <a:t>obtener más</a:t>
            </a:r>
            <a:r>
              <a:rPr sz="1100" spc="-30" dirty="0">
                <a:solidFill>
                  <a:srgbClr val="124473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124473"/>
                </a:solidFill>
                <a:latin typeface="Lucida Sans Unicode"/>
                <a:cs typeface="Lucida Sans Unicode"/>
              </a:rPr>
              <a:t>información</a:t>
            </a:r>
            <a:r>
              <a:rPr sz="1100" spc="-10" dirty="0">
                <a:solidFill>
                  <a:srgbClr val="124473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124473"/>
                </a:solidFill>
                <a:latin typeface="Lucida Sans Unicode"/>
                <a:cs typeface="Lucida Sans Unicode"/>
              </a:rPr>
              <a:t>sobre </a:t>
            </a:r>
            <a:r>
              <a:rPr sz="1100" dirty="0">
                <a:solidFill>
                  <a:srgbClr val="124473"/>
                </a:solidFill>
                <a:latin typeface="Lucida Sans Unicode"/>
                <a:cs typeface="Lucida Sans Unicode"/>
              </a:rPr>
              <a:t>cómo</a:t>
            </a:r>
            <a:r>
              <a:rPr sz="1100" spc="5" dirty="0">
                <a:solidFill>
                  <a:srgbClr val="124473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124473"/>
                </a:solidFill>
                <a:latin typeface="Lucida Sans Unicode"/>
                <a:cs typeface="Lucida Sans Unicode"/>
              </a:rPr>
              <a:t>incluir</a:t>
            </a:r>
            <a:r>
              <a:rPr sz="1100" spc="10" dirty="0">
                <a:solidFill>
                  <a:srgbClr val="124473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124473"/>
                </a:solidFill>
                <a:latin typeface="Lucida Sans Unicode"/>
                <a:cs typeface="Lucida Sans Unicode"/>
              </a:rPr>
              <a:t>estos</a:t>
            </a:r>
            <a:r>
              <a:rPr sz="1100" spc="-30" dirty="0">
                <a:solidFill>
                  <a:srgbClr val="124473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124473"/>
                </a:solidFill>
                <a:latin typeface="Lucida Sans Unicode"/>
                <a:cs typeface="Lucida Sans Unicode"/>
              </a:rPr>
              <a:t>productos</a:t>
            </a:r>
            <a:r>
              <a:rPr sz="1100" spc="-30" dirty="0">
                <a:solidFill>
                  <a:srgbClr val="124473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124473"/>
                </a:solidFill>
                <a:latin typeface="Lucida Sans Unicode"/>
                <a:cs typeface="Lucida Sans Unicode"/>
              </a:rPr>
              <a:t>como</a:t>
            </a:r>
            <a:r>
              <a:rPr sz="1100" spc="5" dirty="0">
                <a:solidFill>
                  <a:srgbClr val="124473"/>
                </a:solidFill>
                <a:latin typeface="Lucida Sans Unicode"/>
                <a:cs typeface="Lucida Sans Unicode"/>
              </a:rPr>
              <a:t> </a:t>
            </a:r>
            <a:r>
              <a:rPr sz="1100" spc="-20" dirty="0">
                <a:solidFill>
                  <a:srgbClr val="124473"/>
                </a:solidFill>
                <a:latin typeface="Lucida Sans Unicode"/>
                <a:cs typeface="Lucida Sans Unicode"/>
              </a:rPr>
              <a:t>parte</a:t>
            </a:r>
            <a:endParaRPr sz="1100">
              <a:latin typeface="Lucida Sans Unicode"/>
              <a:cs typeface="Lucida Sans Unicode"/>
            </a:endParaRPr>
          </a:p>
          <a:p>
            <a:pPr marL="86995">
              <a:lnSpc>
                <a:spcPts val="1230"/>
              </a:lnSpc>
            </a:pPr>
            <a:r>
              <a:rPr sz="1100" dirty="0">
                <a:solidFill>
                  <a:srgbClr val="124473"/>
                </a:solidFill>
                <a:latin typeface="Lucida Sans Unicode"/>
                <a:cs typeface="Lucida Sans Unicode"/>
              </a:rPr>
              <a:t>de</a:t>
            </a:r>
            <a:r>
              <a:rPr sz="1100" spc="20" dirty="0">
                <a:solidFill>
                  <a:srgbClr val="124473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124473"/>
                </a:solidFill>
                <a:latin typeface="Lucida Sans Unicode"/>
                <a:cs typeface="Lucida Sans Unicode"/>
              </a:rPr>
              <a:t>su</a:t>
            </a:r>
            <a:r>
              <a:rPr sz="1100" spc="-55" dirty="0">
                <a:solidFill>
                  <a:srgbClr val="124473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124473"/>
                </a:solidFill>
                <a:latin typeface="Lucida Sans Unicode"/>
                <a:cs typeface="Lucida Sans Unicode"/>
              </a:rPr>
              <a:t>paquete</a:t>
            </a:r>
            <a:r>
              <a:rPr sz="1100" spc="20" dirty="0">
                <a:solidFill>
                  <a:srgbClr val="124473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124473"/>
                </a:solidFill>
                <a:latin typeface="Lucida Sans Unicode"/>
                <a:cs typeface="Lucida Sans Unicode"/>
              </a:rPr>
              <a:t>de</a:t>
            </a:r>
            <a:r>
              <a:rPr sz="1100" spc="20" dirty="0">
                <a:solidFill>
                  <a:srgbClr val="124473"/>
                </a:solidFill>
                <a:latin typeface="Lucida Sans Unicode"/>
                <a:cs typeface="Lucida Sans Unicode"/>
              </a:rPr>
              <a:t> </a:t>
            </a:r>
            <a:r>
              <a:rPr sz="1100" spc="-10" dirty="0">
                <a:solidFill>
                  <a:srgbClr val="124473"/>
                </a:solidFill>
                <a:latin typeface="Lucida Sans Unicode"/>
                <a:cs typeface="Lucida Sans Unicode"/>
              </a:rPr>
              <a:t>beneficios,</a:t>
            </a:r>
            <a:endParaRPr sz="1100">
              <a:latin typeface="Lucida Sans Unicode"/>
              <a:cs typeface="Lucida Sans Unicode"/>
            </a:endParaRPr>
          </a:p>
          <a:p>
            <a:pPr marL="86995" marR="541020">
              <a:lnSpc>
                <a:spcPct val="102400"/>
              </a:lnSpc>
            </a:pPr>
            <a:r>
              <a:rPr sz="1100" dirty="0">
                <a:solidFill>
                  <a:srgbClr val="124473"/>
                </a:solidFill>
                <a:latin typeface="Lucida Sans Unicode"/>
                <a:cs typeface="Lucida Sans Unicode"/>
              </a:rPr>
              <a:t>comuníquese</a:t>
            </a:r>
            <a:r>
              <a:rPr sz="1100" spc="-30" dirty="0">
                <a:solidFill>
                  <a:srgbClr val="124473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124473"/>
                </a:solidFill>
                <a:latin typeface="Lucida Sans Unicode"/>
                <a:cs typeface="Lucida Sans Unicode"/>
              </a:rPr>
              <a:t>con</a:t>
            </a:r>
            <a:r>
              <a:rPr sz="1100" spc="-20" dirty="0">
                <a:solidFill>
                  <a:srgbClr val="124473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124473"/>
                </a:solidFill>
                <a:latin typeface="Lucida Sans Unicode"/>
                <a:cs typeface="Lucida Sans Unicode"/>
              </a:rPr>
              <a:t>su</a:t>
            </a:r>
            <a:r>
              <a:rPr sz="1100" spc="-20" dirty="0">
                <a:solidFill>
                  <a:srgbClr val="124473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124473"/>
                </a:solidFill>
                <a:latin typeface="Lucida Sans Unicode"/>
                <a:cs typeface="Lucida Sans Unicode"/>
              </a:rPr>
              <a:t>especialista</a:t>
            </a:r>
            <a:r>
              <a:rPr sz="1100" spc="-20" dirty="0">
                <a:solidFill>
                  <a:srgbClr val="124473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124473"/>
                </a:solidFill>
                <a:latin typeface="Lucida Sans Unicode"/>
                <a:cs typeface="Lucida Sans Unicode"/>
              </a:rPr>
              <a:t>en </a:t>
            </a:r>
            <a:r>
              <a:rPr sz="1100" dirty="0">
                <a:solidFill>
                  <a:srgbClr val="124473"/>
                </a:solidFill>
                <a:latin typeface="Lucida Sans Unicode"/>
                <a:cs typeface="Lucida Sans Unicode"/>
              </a:rPr>
              <a:t>beneficios</a:t>
            </a:r>
            <a:r>
              <a:rPr sz="1100" spc="-10" dirty="0">
                <a:solidFill>
                  <a:srgbClr val="124473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124473"/>
                </a:solidFill>
                <a:latin typeface="Lucida Sans Unicode"/>
                <a:cs typeface="Lucida Sans Unicode"/>
              </a:rPr>
              <a:t>designado</a:t>
            </a:r>
            <a:r>
              <a:rPr sz="1100" spc="-60" dirty="0">
                <a:solidFill>
                  <a:srgbClr val="124473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124473"/>
                </a:solidFill>
                <a:latin typeface="Lucida Sans Unicode"/>
                <a:cs typeface="Lucida Sans Unicode"/>
              </a:rPr>
              <a:t>o</a:t>
            </a:r>
            <a:r>
              <a:rPr sz="1100" spc="25" dirty="0">
                <a:solidFill>
                  <a:srgbClr val="124473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124473"/>
                </a:solidFill>
                <a:latin typeface="Lucida Sans Unicode"/>
                <a:cs typeface="Lucida Sans Unicode"/>
              </a:rPr>
              <a:t>envíenos</a:t>
            </a:r>
            <a:r>
              <a:rPr sz="1100" spc="-10" dirty="0">
                <a:solidFill>
                  <a:srgbClr val="124473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solidFill>
                  <a:srgbClr val="124473"/>
                </a:solidFill>
                <a:latin typeface="Lucida Sans Unicode"/>
                <a:cs typeface="Lucida Sans Unicode"/>
              </a:rPr>
              <a:t>un </a:t>
            </a:r>
            <a:r>
              <a:rPr sz="1100" dirty="0">
                <a:solidFill>
                  <a:srgbClr val="124473"/>
                </a:solidFill>
                <a:latin typeface="Lucida Sans Unicode"/>
                <a:cs typeface="Lucida Sans Unicode"/>
              </a:rPr>
              <a:t>correo</a:t>
            </a:r>
            <a:r>
              <a:rPr sz="1100" spc="-40" dirty="0">
                <a:solidFill>
                  <a:srgbClr val="124473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124473"/>
                </a:solidFill>
                <a:latin typeface="Lucida Sans Unicode"/>
                <a:cs typeface="Lucida Sans Unicode"/>
              </a:rPr>
              <a:t>electrónico</a:t>
            </a:r>
            <a:r>
              <a:rPr sz="1100" spc="-35" dirty="0">
                <a:solidFill>
                  <a:srgbClr val="124473"/>
                </a:solidFill>
                <a:latin typeface="Lucida Sans Unicode"/>
                <a:cs typeface="Lucida Sans Unicode"/>
              </a:rPr>
              <a:t> </a:t>
            </a:r>
            <a:r>
              <a:rPr sz="1100" spc="-50" dirty="0">
                <a:solidFill>
                  <a:srgbClr val="124473"/>
                </a:solidFill>
                <a:latin typeface="Lucida Sans Unicode"/>
                <a:cs typeface="Lucida Sans Unicode"/>
              </a:rPr>
              <a:t>a </a:t>
            </a:r>
            <a:r>
              <a:rPr sz="1100" i="1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Verdana"/>
                <a:cs typeface="Verdana"/>
                <a:hlinkClick r:id="rId4"/>
              </a:rPr>
              <a:t>benefits@decisionhr.com</a:t>
            </a:r>
            <a:r>
              <a:rPr sz="1100" i="1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Verdana"/>
                <a:cs typeface="Verdana"/>
              </a:rPr>
              <a:t>.</a:t>
            </a:r>
            <a:endParaRPr sz="1100">
              <a:latin typeface="Verdana"/>
              <a:cs typeface="Verdana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8675" y="2819400"/>
            <a:ext cx="2314575" cy="15144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0207" y="426974"/>
            <a:ext cx="2832100" cy="103568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3400"/>
              </a:lnSpc>
              <a:spcBef>
                <a:spcPts val="40"/>
              </a:spcBef>
            </a:pPr>
            <a:r>
              <a:rPr b="1" dirty="0">
                <a:latin typeface="Lucida Sans Unicode"/>
                <a:cs typeface="Lucida Sans Unicode"/>
              </a:rPr>
              <a:t>Protección</a:t>
            </a:r>
            <a:r>
              <a:rPr b="1" spc="190" dirty="0">
                <a:latin typeface="Lucida Sans Unicode"/>
                <a:cs typeface="Lucida Sans Unicode"/>
              </a:rPr>
              <a:t> </a:t>
            </a:r>
            <a:r>
              <a:rPr b="1" dirty="0">
                <a:latin typeface="Lucida Sans Unicode"/>
                <a:cs typeface="Lucida Sans Unicode"/>
              </a:rPr>
              <a:t>contra</a:t>
            </a:r>
            <a:r>
              <a:rPr b="1" spc="114" dirty="0">
                <a:latin typeface="Lucida Sans Unicode"/>
                <a:cs typeface="Lucida Sans Unicode"/>
              </a:rPr>
              <a:t> </a:t>
            </a:r>
            <a:r>
              <a:rPr b="1" spc="-25" dirty="0">
                <a:latin typeface="Lucida Sans Unicode"/>
                <a:cs typeface="Lucida Sans Unicode"/>
              </a:rPr>
              <a:t>la </a:t>
            </a:r>
            <a:r>
              <a:rPr b="1" dirty="0">
                <a:latin typeface="Lucida Sans Unicode"/>
                <a:cs typeface="Lucida Sans Unicode"/>
              </a:rPr>
              <a:t>identidad</a:t>
            </a:r>
            <a:r>
              <a:rPr b="1" spc="130" dirty="0">
                <a:latin typeface="Lucida Sans Unicode"/>
                <a:cs typeface="Lucida Sans Unicode"/>
              </a:rPr>
              <a:t> </a:t>
            </a:r>
            <a:r>
              <a:rPr b="1" dirty="0">
                <a:latin typeface="Lucida Sans Unicode"/>
                <a:cs typeface="Lucida Sans Unicode"/>
              </a:rPr>
              <a:t>y</a:t>
            </a:r>
            <a:r>
              <a:rPr b="1" spc="70" dirty="0">
                <a:latin typeface="Lucida Sans Unicode"/>
                <a:cs typeface="Lucida Sans Unicode"/>
              </a:rPr>
              <a:t> </a:t>
            </a:r>
            <a:r>
              <a:rPr b="1" dirty="0">
                <a:latin typeface="Lucida Sans Unicode"/>
                <a:cs typeface="Lucida Sans Unicode"/>
              </a:rPr>
              <a:t>el</a:t>
            </a:r>
            <a:r>
              <a:rPr b="1" spc="50" dirty="0">
                <a:latin typeface="Lucida Sans Unicode"/>
                <a:cs typeface="Lucida Sans Unicode"/>
              </a:rPr>
              <a:t> </a:t>
            </a:r>
            <a:r>
              <a:rPr b="1" spc="-10" dirty="0">
                <a:latin typeface="Lucida Sans Unicode"/>
                <a:cs typeface="Lucida Sans Unicode"/>
              </a:rPr>
              <a:t>fraude </a:t>
            </a:r>
            <a:r>
              <a:rPr b="1" dirty="0">
                <a:latin typeface="Lucida Sans Unicode"/>
                <a:cs typeface="Lucida Sans Unicode"/>
              </a:rPr>
              <a:t>de</a:t>
            </a:r>
            <a:r>
              <a:rPr b="1" spc="60" dirty="0">
                <a:latin typeface="Lucida Sans Unicode"/>
                <a:cs typeface="Lucida Sans Unicode"/>
              </a:rPr>
              <a:t> </a:t>
            </a:r>
            <a:r>
              <a:rPr b="1" spc="-20" dirty="0">
                <a:latin typeface="Lucida Sans Unicode"/>
                <a:cs typeface="Lucida Sans Unicode"/>
              </a:rPr>
              <a:t>Aura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-59"/>
            <a:ext cx="9144000" cy="104775"/>
          </a:xfrm>
          <a:custGeom>
            <a:avLst/>
            <a:gdLst/>
            <a:ahLst/>
            <a:cxnLst/>
            <a:rect l="l" t="t" r="r" b="b"/>
            <a:pathLst>
              <a:path w="9144000" h="104775">
                <a:moveTo>
                  <a:pt x="9144000" y="0"/>
                </a:moveTo>
                <a:lnTo>
                  <a:pt x="0" y="0"/>
                </a:lnTo>
                <a:lnTo>
                  <a:pt x="0" y="104453"/>
                </a:lnTo>
                <a:lnTo>
                  <a:pt x="9144000" y="104453"/>
                </a:lnTo>
                <a:lnTo>
                  <a:pt x="9144000" y="0"/>
                </a:lnTo>
                <a:close/>
              </a:path>
            </a:pathLst>
          </a:custGeom>
          <a:solidFill>
            <a:srgbClr val="12447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3743325" y="209548"/>
            <a:ext cx="5314950" cy="4933950"/>
            <a:chOff x="3743325" y="209548"/>
            <a:chExt cx="5314950" cy="4933950"/>
          </a:xfrm>
        </p:grpSpPr>
        <p:pic>
          <p:nvPicPr>
            <p:cNvPr id="5" name="object 5">
              <a:hlinkClick r:id="rId2"/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43325" y="209548"/>
              <a:ext cx="3705225" cy="481964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43775" y="4371974"/>
              <a:ext cx="1714500" cy="771524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4611" y="1667435"/>
            <a:ext cx="3351245" cy="92336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81025" y="2933700"/>
            <a:ext cx="2447925" cy="133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62451" y="2842831"/>
            <a:ext cx="1416685" cy="36004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33350" marR="5080" indent="-120650">
              <a:lnSpc>
                <a:spcPts val="1280"/>
              </a:lnSpc>
              <a:spcBef>
                <a:spcPts val="200"/>
              </a:spcBef>
            </a:pPr>
            <a:r>
              <a:rPr sz="11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ucida Sans Unicode"/>
                <a:cs typeface="Lucida Sans Unicode"/>
                <a:hlinkClick r:id="rId2"/>
              </a:rPr>
              <a:t>www.decisionhr.com</a:t>
            </a:r>
            <a:r>
              <a:rPr sz="1100" u="none" spc="-10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u="none" spc="-30" dirty="0">
                <a:solidFill>
                  <a:srgbClr val="12446F"/>
                </a:solidFill>
                <a:latin typeface="Lucida Sans Unicode"/>
                <a:cs typeface="Lucida Sans Unicode"/>
              </a:rPr>
              <a:t>(888)</a:t>
            </a:r>
            <a:r>
              <a:rPr sz="1100" u="none" spc="-25" dirty="0">
                <a:solidFill>
                  <a:srgbClr val="12446F"/>
                </a:solidFill>
                <a:latin typeface="Lucida Sans Unicode"/>
                <a:cs typeface="Lucida Sans Unicode"/>
              </a:rPr>
              <a:t> </a:t>
            </a:r>
            <a:r>
              <a:rPr sz="1100" u="none" spc="-70" dirty="0">
                <a:solidFill>
                  <a:srgbClr val="12446F"/>
                </a:solidFill>
                <a:latin typeface="Lucida Sans Unicode"/>
                <a:cs typeface="Lucida Sans Unicode"/>
              </a:rPr>
              <a:t>828-</a:t>
            </a:r>
            <a:r>
              <a:rPr sz="1100" u="none" spc="-20" dirty="0">
                <a:solidFill>
                  <a:srgbClr val="12446F"/>
                </a:solidFill>
                <a:latin typeface="Lucida Sans Unicode"/>
                <a:cs typeface="Lucida Sans Unicode"/>
              </a:rPr>
              <a:t>5511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884" y="4471723"/>
            <a:ext cx="7917180" cy="23495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Cualquier</a:t>
            </a:r>
            <a:r>
              <a:rPr sz="600" spc="-5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1A1A1A"/>
                </a:solidFill>
                <a:latin typeface="Lucida Sans Unicode"/>
                <a:cs typeface="Lucida Sans Unicode"/>
              </a:rPr>
              <a:t>alter</a:t>
            </a:r>
            <a:r>
              <a:rPr sz="600" spc="-140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ación</a:t>
            </a:r>
            <a:r>
              <a:rPr sz="600" spc="-45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o</a:t>
            </a:r>
            <a:r>
              <a:rPr sz="600" spc="-35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1A1A1A"/>
                </a:solidFill>
                <a:latin typeface="Lucida Sans Unicode"/>
                <a:cs typeface="Lucida Sans Unicode"/>
              </a:rPr>
              <a:t>reproducción</a:t>
            </a:r>
            <a:r>
              <a:rPr sz="600" spc="-40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de</a:t>
            </a:r>
            <a:r>
              <a:rPr sz="600" spc="-5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estas</a:t>
            </a:r>
            <a:r>
              <a:rPr sz="600" spc="20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primas</a:t>
            </a:r>
            <a:r>
              <a:rPr sz="600" spc="-50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propuestas</a:t>
            </a:r>
            <a:r>
              <a:rPr sz="600" spc="25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1A1A1A"/>
                </a:solidFill>
                <a:latin typeface="Lucida Sans Unicode"/>
                <a:cs typeface="Lucida Sans Unicode"/>
              </a:rPr>
              <a:t>está</a:t>
            </a:r>
            <a:r>
              <a:rPr sz="600" spc="-5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prohibida</a:t>
            </a:r>
            <a:r>
              <a:rPr sz="600" spc="-5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y</a:t>
            </a:r>
            <a:r>
              <a:rPr sz="600" spc="20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anula</a:t>
            </a:r>
            <a:r>
              <a:rPr sz="600" spc="-5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la </a:t>
            </a:r>
            <a:r>
              <a:rPr sz="600" spc="-10" dirty="0">
                <a:solidFill>
                  <a:srgbClr val="1A1A1A"/>
                </a:solidFill>
                <a:latin typeface="Lucida Sans Unicode"/>
                <a:cs typeface="Lucida Sans Unicode"/>
              </a:rPr>
              <a:t>propuesta.</a:t>
            </a:r>
            <a:r>
              <a:rPr sz="600" spc="-15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Para</a:t>
            </a:r>
            <a:r>
              <a:rPr sz="600" spc="-5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obtener</a:t>
            </a:r>
            <a:r>
              <a:rPr sz="600" spc="10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una</a:t>
            </a:r>
            <a:r>
              <a:rPr sz="600" spc="-5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1A1A1A"/>
                </a:solidFill>
                <a:latin typeface="Lucida Sans Unicode"/>
                <a:cs typeface="Lucida Sans Unicode"/>
              </a:rPr>
              <a:t>descripc</a:t>
            </a:r>
            <a:r>
              <a:rPr sz="600" spc="-90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ión</a:t>
            </a:r>
            <a:r>
              <a:rPr sz="600" spc="10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1A1A1A"/>
                </a:solidFill>
                <a:latin typeface="Lucida Sans Unicode"/>
                <a:cs typeface="Lucida Sans Unicode"/>
              </a:rPr>
              <a:t>completa</a:t>
            </a:r>
            <a:r>
              <a:rPr sz="600" spc="-5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de</a:t>
            </a:r>
            <a:r>
              <a:rPr sz="600" spc="-5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los</a:t>
            </a:r>
            <a:r>
              <a:rPr sz="600" spc="-50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beneficios</a:t>
            </a:r>
            <a:r>
              <a:rPr sz="600" spc="-50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y</a:t>
            </a:r>
            <a:r>
              <a:rPr sz="600" spc="20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1A1A1A"/>
                </a:solidFill>
                <a:latin typeface="Lucida Sans Unicode"/>
                <a:cs typeface="Lucida Sans Unicode"/>
              </a:rPr>
              <a:t>exclusiones,</a:t>
            </a:r>
            <a:r>
              <a:rPr sz="600" spc="-15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consulte</a:t>
            </a:r>
            <a:r>
              <a:rPr sz="600" spc="-5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el</a:t>
            </a:r>
            <a:r>
              <a:rPr sz="600" spc="10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Programa</a:t>
            </a:r>
            <a:r>
              <a:rPr sz="600" spc="-5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de beneficios;</a:t>
            </a:r>
            <a:r>
              <a:rPr sz="600" spc="-15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spc="-25" dirty="0">
                <a:solidFill>
                  <a:srgbClr val="1A1A1A"/>
                </a:solidFill>
                <a:latin typeface="Lucida Sans Unicode"/>
                <a:cs typeface="Lucida Sans Unicode"/>
              </a:rPr>
              <a:t>sus</a:t>
            </a:r>
            <a:endParaRPr sz="6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términos</a:t>
            </a:r>
            <a:r>
              <a:rPr sz="600" spc="-50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1A1A1A"/>
                </a:solidFill>
                <a:latin typeface="Lucida Sans Unicode"/>
                <a:cs typeface="Lucida Sans Unicode"/>
              </a:rPr>
              <a:t>prevalecen.</a:t>
            </a:r>
            <a:r>
              <a:rPr sz="600" spc="-30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La</a:t>
            </a:r>
            <a:r>
              <a:rPr sz="600" spc="-5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suscripción</a:t>
            </a:r>
            <a:r>
              <a:rPr sz="600" spc="-45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se</a:t>
            </a:r>
            <a:r>
              <a:rPr sz="600" spc="-10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reserva</a:t>
            </a:r>
            <a:r>
              <a:rPr sz="600" spc="-5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el</a:t>
            </a:r>
            <a:r>
              <a:rPr sz="600" spc="5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derecho</a:t>
            </a:r>
            <a:r>
              <a:rPr sz="600" spc="-40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de</a:t>
            </a:r>
            <a:r>
              <a:rPr sz="600" spc="-10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auditar</a:t>
            </a:r>
            <a:r>
              <a:rPr sz="600" spc="5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todas</a:t>
            </a:r>
            <a:r>
              <a:rPr sz="600" spc="-50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las</a:t>
            </a:r>
            <a:r>
              <a:rPr sz="600" spc="-50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inscripciones</a:t>
            </a:r>
            <a:r>
              <a:rPr sz="600" spc="20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1A1A1A"/>
                </a:solidFill>
                <a:latin typeface="Lucida Sans Unicode"/>
                <a:cs typeface="Lucida Sans Unicode"/>
              </a:rPr>
              <a:t>antes</a:t>
            </a:r>
            <a:r>
              <a:rPr sz="600" spc="-50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y</a:t>
            </a:r>
            <a:r>
              <a:rPr sz="600" spc="10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después</a:t>
            </a:r>
            <a:r>
              <a:rPr sz="600" spc="20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de</a:t>
            </a:r>
            <a:r>
              <a:rPr sz="600" spc="-10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dirty="0">
                <a:solidFill>
                  <a:srgbClr val="1A1A1A"/>
                </a:solidFill>
                <a:latin typeface="Lucida Sans Unicode"/>
                <a:cs typeface="Lucida Sans Unicode"/>
              </a:rPr>
              <a:t>la</a:t>
            </a:r>
            <a:r>
              <a:rPr sz="600" spc="-5" dirty="0">
                <a:solidFill>
                  <a:srgbClr val="1A1A1A"/>
                </a:solidFill>
                <a:latin typeface="Lucida Sans Unicode"/>
                <a:cs typeface="Lucida Sans Unicode"/>
              </a:rPr>
              <a:t> </a:t>
            </a:r>
            <a:r>
              <a:rPr sz="600" spc="-10" dirty="0">
                <a:solidFill>
                  <a:srgbClr val="1A1A1A"/>
                </a:solidFill>
                <a:latin typeface="Lucida Sans Unicode"/>
                <a:cs typeface="Lucida Sans Unicode"/>
              </a:rPr>
              <a:t>inscripción.</a:t>
            </a:r>
            <a:endParaRPr sz="6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</TotalTime>
  <Words>2790</Words>
  <Application>Microsoft Office PowerPoint</Application>
  <PresentationFormat>On-screen Show (16:9)</PresentationFormat>
  <Paragraphs>461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Arial Black</vt:lpstr>
      <vt:lpstr>Lucida Sans Unicode</vt:lpstr>
      <vt:lpstr>Times New Roman</vt:lpstr>
      <vt:lpstr>Verdana</vt:lpstr>
      <vt:lpstr>Office Theme</vt:lpstr>
      <vt:lpstr>Beneficios</vt:lpstr>
      <vt:lpstr>Beneficios del seguro 2026: todos los planes se renuevan cada enero</vt:lpstr>
      <vt:lpstr>PLANES DENTALES</vt:lpstr>
      <vt:lpstr>PLANES DE VISIÓN</vt:lpstr>
      <vt:lpstr>Beneficios pagados por el empleador</vt:lpstr>
      <vt:lpstr>Beneficios ejecutivos pagados por el empleador</vt:lpstr>
      <vt:lpstr>Seguro de vida voluntario</vt:lpstr>
      <vt:lpstr>Tabla de tarifas de seguros de vida</vt:lpstr>
      <vt:lpstr>Beneficios auxiliares voluntarios</vt:lpstr>
      <vt:lpstr>Beneficios suplementarios voluntarios</vt:lpstr>
      <vt:lpstr>Beneficios suplementarios voluntarios</vt:lpstr>
      <vt:lpstr>HealthEquity</vt:lpstr>
      <vt:lpstr>HealthEquity FSA</vt:lpstr>
      <vt:lpstr>HealthEquity</vt:lpstr>
      <vt:lpstr>LPFSA</vt:lpstr>
      <vt:lpstr>Viajero</vt:lpstr>
      <vt:lpstr>Programas de descuento para empleados</vt:lpstr>
      <vt:lpstr>Protección contra la identidad y el fraude de Aura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Jordan Powers</cp:lastModifiedBy>
  <cp:revision>1</cp:revision>
  <dcterms:created xsi:type="dcterms:W3CDTF">2025-09-30T15:55:45Z</dcterms:created>
  <dcterms:modified xsi:type="dcterms:W3CDTF">2025-10-02T13:49:22Z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2025-09-24T00:00:00Z</vt:filetime>
  </property>
  <property fmtid="{D5CDD505-2E9C-101B-9397-08002B2CF9AE}" pid="3" name="LastSaved">
    <vt:filetime>2025-09-30T00:00:00Z</vt:filetime>
  </property>
</Properties>
</file>